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Listening leads to better understanding of motivations, what’s important, what the other person values, etc.</a:t>
            </a:r>
          </a:p>
          <a:p>
            <a:endParaRPr/>
          </a:p>
          <a:p>
            <a:r>
              <a:t>Understanding leads to our ability to find some sort of common ground - shared goals, ideals, etc.</a:t>
            </a:r>
          </a:p>
          <a:p>
            <a:endParaRPr/>
          </a:p>
          <a:p>
            <a:r>
              <a:t>Finding common ground let’s us align ourselves - we share the same mission and purpose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t>CoLeadership define powerful questions as being open-ended, often starting with “WHAT”</a:t>
            </a:r>
          </a:p>
          <a:p>
            <a:endParaRPr/>
          </a:p>
          <a:p>
            <a:r>
              <a:t>Can be very different and challenging to say “What” instead of “Why”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Do they seem like they are holding back? </a:t>
            </a:r>
          </a:p>
          <a:p>
            <a:r>
              <a:t>	Invite them to go deeper... I sense you are holding back or I noticed you’re really quiet....</a:t>
            </a:r>
          </a:p>
          <a:p>
            <a:endParaRPr/>
          </a:p>
          <a:p>
            <a:r>
              <a:t>Are they leaning in, animated about the topic as they share</a:t>
            </a:r>
          </a:p>
          <a:p>
            <a:r>
              <a:t>Or are they more aloof and guarded?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How was it?</a:t>
            </a:r>
          </a:p>
          <a:p>
            <a:r>
              <a:t>Easier, harder than you thought?</a:t>
            </a:r>
          </a:p>
          <a:p>
            <a:r>
              <a:t>Awkward? How So?</a:t>
            </a:r>
          </a:p>
          <a:p>
            <a:r>
              <a:t>Did it feel natural?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80/20 rule - spend 80% of time on identifying what’s important and the shared alignment or common ground.</a:t>
            </a:r>
          </a:p>
          <a:p>
            <a:endParaRPr/>
          </a:p>
          <a:p>
            <a:r>
              <a:t>Important not to limit this and only cover prescriptive set of topics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noRot="1" noChangeAspect="1"/>
          </p:cNvSpPr>
          <p:nvPr>
            <p:ph type="sldImg"/>
          </p:nvPr>
        </p:nvSpPr>
        <p:spPr>
          <a:prstGeom prst="rect">
            <a:avLst/>
          </a:prstGeom>
        </p:spPr>
        <p:txBody>
          <a:bodyPr/>
          <a:lstStyle/>
          <a:p>
            <a:endParaRPr/>
          </a:p>
        </p:txBody>
      </p:sp>
      <p:sp>
        <p:nvSpPr>
          <p:cNvPr id="309" name="Shape 309"/>
          <p:cNvSpPr>
            <a:spLocks noGrp="1"/>
          </p:cNvSpPr>
          <p:nvPr>
            <p:ph type="body" sz="quarter" idx="1"/>
          </p:nvPr>
        </p:nvSpPr>
        <p:spPr>
          <a:prstGeom prst="rect">
            <a:avLst/>
          </a:prstGeom>
        </p:spPr>
        <p:txBody>
          <a:bodyPr/>
          <a:lstStyle/>
          <a:p>
            <a:r>
              <a:t>How was it?</a:t>
            </a:r>
          </a:p>
          <a:p>
            <a:r>
              <a:t>Easier, harder than you thought?</a:t>
            </a:r>
          </a:p>
          <a:p>
            <a:r>
              <a:t>Awkward? How So?</a:t>
            </a:r>
          </a:p>
          <a:p>
            <a:r>
              <a:t>Did it feel natural?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762000" y="2463800"/>
            <a:ext cx="11480800" cy="2540000"/>
          </a:xfrm>
          <a:prstGeom prst="rect">
            <a:avLst/>
          </a:prstGeom>
        </p:spPr>
        <p:txBody>
          <a:bodyPr anchor="b"/>
          <a:lstStyle/>
          <a:p>
            <a:r>
              <a:t>Title Text</a:t>
            </a:r>
          </a:p>
        </p:txBody>
      </p:sp>
      <p:sp>
        <p:nvSpPr>
          <p:cNvPr id="12" name="Body Level One…"/>
          <p:cNvSpPr txBox="1">
            <a:spLocks noGrp="1"/>
          </p:cNvSpPr>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sz="2400" b="1" i="1">
                <a:solidFill>
                  <a:srgbClr val="FFFFFF"/>
                </a:solidFill>
                <a:latin typeface="+mn-lt"/>
                <a:ea typeface="+mn-ea"/>
                <a:cs typeface="+mn-cs"/>
                <a:sym typeface="Helvetica Neue"/>
              </a:defRPr>
            </a:lvl1pPr>
          </a:lstStyle>
          <a:p>
            <a:r>
              <a:t>–Johnny Appleseed</a:t>
            </a:r>
          </a:p>
        </p:txBody>
      </p:sp>
      <p:sp>
        <p:nvSpPr>
          <p:cNvPr id="94" name="“Type a quote here.”"/>
          <p:cNvSpPr txBox="1">
            <a:spLocks noGrp="1"/>
          </p:cNvSpPr>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sz="3600" b="1">
                <a:solidFill>
                  <a:srgbClr val="FFFFFF"/>
                </a:solidFill>
                <a:effectLst>
                  <a:outerShdw blurRad="50800" dist="25400" dir="5400000" rotWithShape="0">
                    <a:srgbClr val="020202"/>
                  </a:outerShdw>
                </a:effectLst>
                <a:latin typeface="+mn-lt"/>
                <a:ea typeface="+mn-ea"/>
                <a:cs typeface="+mn-cs"/>
                <a:sym typeface="Helvetica Neue"/>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141703583_2880x1921.jpeg"/>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141703583_2880x1921.jpeg"/>
          <p:cNvSpPr>
            <a:spLocks noGrp="1"/>
          </p:cNvSpPr>
          <p:nvPr>
            <p:ph type="pic" idx="13"/>
          </p:nvPr>
        </p:nvSpPr>
        <p:spPr>
          <a:xfrm>
            <a:off x="1104900" y="758938"/>
            <a:ext cx="10795000" cy="594360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Title Text"/>
          <p:cNvSpPr txBox="1">
            <a:spLocks noGrp="1"/>
          </p:cNvSpPr>
          <p:nvPr>
            <p:ph type="title"/>
          </p:nvPr>
        </p:nvSpPr>
        <p:spPr>
          <a:xfrm>
            <a:off x="762000" y="6883400"/>
            <a:ext cx="11480800" cy="1079500"/>
          </a:xfrm>
          <a:prstGeom prst="rect">
            <a:avLst/>
          </a:prstGeom>
        </p:spPr>
        <p:txBody>
          <a:bodyPr anchor="b"/>
          <a:lstStyle/>
          <a:p>
            <a:r>
              <a:t>Title Text</a:t>
            </a:r>
          </a:p>
        </p:txBody>
      </p:sp>
      <p:sp>
        <p:nvSpPr>
          <p:cNvPr id="22" name="Body Level One…"/>
          <p:cNvSpPr txBox="1">
            <a:spLocks noGrp="1"/>
          </p:cNvSpPr>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74600"/>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762000" y="3517900"/>
            <a:ext cx="11480800" cy="2717800"/>
          </a:xfrm>
          <a:prstGeom prst="rect">
            <a:avLst/>
          </a:prstGeom>
        </p:spPr>
        <p:txBody>
          <a:bodyPr/>
          <a:lstStyle/>
          <a:p>
            <a:r>
              <a:t>Title Text</a:t>
            </a:r>
          </a:p>
        </p:txBody>
      </p:sp>
      <p:sp>
        <p:nvSpPr>
          <p:cNvPr id="31" name="Slide Number"/>
          <p:cNvSpPr txBox="1">
            <a:spLocks noGrp="1"/>
          </p:cNvSpPr>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654800" y="419100"/>
            <a:ext cx="5588000" cy="86487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39" name="Title Text"/>
          <p:cNvSpPr txBox="1">
            <a:spLocks noGrp="1"/>
          </p:cNvSpPr>
          <p:nvPr>
            <p:ph type="title"/>
          </p:nvPr>
        </p:nvSpPr>
        <p:spPr>
          <a:xfrm>
            <a:off x="762000" y="419100"/>
            <a:ext cx="5384800" cy="4597400"/>
          </a:xfrm>
          <a:prstGeom prst="rect">
            <a:avLst/>
          </a:prstGeom>
        </p:spPr>
        <p:txBody>
          <a:bodyPr anchor="b"/>
          <a:lstStyle>
            <a:lvl1pPr>
              <a:defRPr sz="5200"/>
            </a:lvl1pPr>
          </a:lstStyle>
          <a:p>
            <a:r>
              <a:t>Title Text</a:t>
            </a:r>
          </a:p>
        </p:txBody>
      </p:sp>
      <p:sp>
        <p:nvSpPr>
          <p:cNvPr id="40" name="Body Level One…"/>
          <p:cNvSpPr txBox="1">
            <a:spLocks noGrp="1"/>
          </p:cNvSpPr>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654800" y="2374900"/>
            <a:ext cx="5588000" cy="68072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762000" y="965200"/>
            <a:ext cx="11480800" cy="7823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626100"/>
            <a:ext cx="5588000" cy="34417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Image"/>
          <p:cNvSpPr>
            <a:spLocks noGrp="1"/>
          </p:cNvSpPr>
          <p:nvPr>
            <p:ph type="pic" sz="half" idx="14"/>
          </p:nvPr>
        </p:nvSpPr>
        <p:spPr>
          <a:xfrm>
            <a:off x="6680200" y="419100"/>
            <a:ext cx="5588000" cy="49149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Image"/>
          <p:cNvSpPr>
            <a:spLocks noGrp="1"/>
          </p:cNvSpPr>
          <p:nvPr>
            <p:ph type="pic" sz="half" idx="15"/>
          </p:nvPr>
        </p:nvSpPr>
        <p:spPr>
          <a:xfrm>
            <a:off x="762000" y="419100"/>
            <a:ext cx="5588000" cy="86487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6400" b="1" i="0" u="none" strike="noStrike" cap="none" spc="0" baseline="0">
          <a:ln>
            <a:noFill/>
          </a:ln>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sz="3400" b="0" i="0" u="none" strike="noStrike" cap="none" spc="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26" Type="http://schemas.openxmlformats.org/officeDocument/2006/relationships/image" Target="../media/image35.png"/><Relationship Id="rId3" Type="http://schemas.openxmlformats.org/officeDocument/2006/relationships/image" Target="../media/image12.png"/><Relationship Id="rId21" Type="http://schemas.openxmlformats.org/officeDocument/2006/relationships/image" Target="../media/image30.png"/><Relationship Id="rId34" Type="http://schemas.openxmlformats.org/officeDocument/2006/relationships/image" Target="../media/image43.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29"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5" Type="http://schemas.openxmlformats.org/officeDocument/2006/relationships/image" Target="../media/image14.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10" Type="http://schemas.openxmlformats.org/officeDocument/2006/relationships/image" Target="../media/image19.png"/><Relationship Id="rId19" Type="http://schemas.openxmlformats.org/officeDocument/2006/relationships/image" Target="../media/image28.png"/><Relationship Id="rId31" Type="http://schemas.openxmlformats.org/officeDocument/2006/relationships/image" Target="../media/image40.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hyperlink" Target="http://CoLeadership.com"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CoLeadership.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Avoiding Career Rot:"/>
          <p:cNvSpPr txBox="1">
            <a:spLocks noGrp="1"/>
          </p:cNvSpPr>
          <p:nvPr>
            <p:ph type="ctrTitle"/>
          </p:nvPr>
        </p:nvSpPr>
        <p:spPr>
          <a:xfrm>
            <a:off x="762000" y="2463800"/>
            <a:ext cx="11480800" cy="1704746"/>
          </a:xfrm>
          <a:prstGeom prst="rect">
            <a:avLst/>
          </a:prstGeom>
        </p:spPr>
        <p:txBody>
          <a:bodyPr/>
          <a:lstStyle/>
          <a:p>
            <a:r>
              <a:t>Avoiding Career Rot:</a:t>
            </a:r>
          </a:p>
        </p:txBody>
      </p:sp>
      <p:sp>
        <p:nvSpPr>
          <p:cNvPr id="120" name="Improving your Communication &amp; Leadership Skills"/>
          <p:cNvSpPr txBox="1">
            <a:spLocks noGrp="1"/>
          </p:cNvSpPr>
          <p:nvPr>
            <p:ph type="subTitle" sz="quarter" idx="1"/>
          </p:nvPr>
        </p:nvSpPr>
        <p:spPr>
          <a:xfrm>
            <a:off x="762000" y="4504294"/>
            <a:ext cx="11480800" cy="1083706"/>
          </a:xfrm>
          <a:prstGeom prst="rect">
            <a:avLst/>
          </a:prstGeom>
        </p:spPr>
        <p:txBody>
          <a:bodyPr/>
          <a:lstStyle/>
          <a:p>
            <a:pPr>
              <a:defRPr sz="3000"/>
            </a:pPr>
            <a:r>
              <a:t>Improving your </a:t>
            </a:r>
            <a:r>
              <a:rPr b="1">
                <a:solidFill>
                  <a:srgbClr val="669D34"/>
                </a:solidFill>
                <a:latin typeface="+mn-lt"/>
                <a:ea typeface="+mn-ea"/>
                <a:cs typeface="+mn-cs"/>
                <a:sym typeface="Helvetica Neue"/>
              </a:rPr>
              <a:t>Communication</a:t>
            </a:r>
            <a:r>
              <a:t> &amp; </a:t>
            </a:r>
            <a:r>
              <a:rPr b="1">
                <a:solidFill>
                  <a:srgbClr val="E22400"/>
                </a:solidFill>
                <a:latin typeface="+mn-lt"/>
                <a:ea typeface="+mn-ea"/>
                <a:cs typeface="+mn-cs"/>
                <a:sym typeface="Helvetica Neue"/>
              </a:rPr>
              <a:t>Leadership</a:t>
            </a:r>
            <a:r>
              <a:t> Skills</a:t>
            </a:r>
          </a:p>
        </p:txBody>
      </p:sp>
      <p:sp>
        <p:nvSpPr>
          <p:cNvPr id="121" name="Presented by Tim Lentine"/>
          <p:cNvSpPr txBox="1"/>
          <p:nvPr/>
        </p:nvSpPr>
        <p:spPr>
          <a:xfrm>
            <a:off x="6502400" y="5588000"/>
            <a:ext cx="4645338" cy="10837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r">
              <a:defRPr sz="2000">
                <a:solidFill>
                  <a:srgbClr val="FFFFFF"/>
                </a:solidFill>
              </a:defRPr>
            </a:lvl1pPr>
          </a:lstStyle>
          <a:p>
            <a:r>
              <a:rPr dirty="0"/>
              <a:t>Presented by Tim Lentine</a:t>
            </a:r>
            <a:endParaRPr lang="en-US" dirty="0"/>
          </a:p>
          <a:p>
            <a:r>
              <a:rPr lang="en-US" dirty="0"/>
              <a:t>@</a:t>
            </a:r>
            <a:r>
              <a:rPr lang="en-US" dirty="0" err="1"/>
              <a:t>tlentine</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But Why?"/>
          <p:cNvSpPr txBox="1">
            <a:spLocks noGrp="1"/>
          </p:cNvSpPr>
          <p:nvPr>
            <p:ph type="title"/>
          </p:nvPr>
        </p:nvSpPr>
        <p:spPr>
          <a:xfrm>
            <a:off x="762000" y="419100"/>
            <a:ext cx="5384800" cy="1629870"/>
          </a:xfrm>
          <a:prstGeom prst="rect">
            <a:avLst/>
          </a:prstGeom>
        </p:spPr>
        <p:txBody>
          <a:bodyPr/>
          <a:lstStyle/>
          <a:p>
            <a:r>
              <a:t>But Why?</a:t>
            </a:r>
          </a:p>
        </p:txBody>
      </p:sp>
      <p:sp>
        <p:nvSpPr>
          <p:cNvPr id="158" name="As programmers, we have to be precise in our instructions;…"/>
          <p:cNvSpPr txBox="1">
            <a:spLocks noGrp="1"/>
          </p:cNvSpPr>
          <p:nvPr>
            <p:ph type="body" sz="half" idx="1"/>
          </p:nvPr>
        </p:nvSpPr>
        <p:spPr>
          <a:xfrm>
            <a:off x="762000" y="2372638"/>
            <a:ext cx="5384800" cy="5602743"/>
          </a:xfrm>
          <a:prstGeom prst="rect">
            <a:avLst/>
          </a:prstGeom>
        </p:spPr>
        <p:txBody>
          <a:bodyPr/>
          <a:lstStyle/>
          <a:p>
            <a:pPr marL="286870" indent="-286870" algn="l">
              <a:buSzPct val="75000"/>
              <a:buChar char="•"/>
            </a:pPr>
            <a:r>
              <a:t>As programmers, we have to be precise in our instructions;</a:t>
            </a:r>
          </a:p>
          <a:p>
            <a:pPr marL="693270" lvl="1" indent="-286870" algn="l">
              <a:buSzPct val="75000"/>
              <a:buChar char="•"/>
            </a:pPr>
            <a:endParaRPr/>
          </a:p>
          <a:p>
            <a:pPr marL="693270" lvl="1" indent="-286870" algn="l">
              <a:buSzPct val="75000"/>
              <a:buChar char="•"/>
            </a:pPr>
            <a:r>
              <a:t>Unless you’re a JavaScript dev; </a:t>
            </a:r>
          </a:p>
          <a:p>
            <a:pPr marL="286870" indent="-286870" algn="l">
              <a:buSzPct val="75000"/>
              <a:buChar char="•"/>
            </a:pPr>
            <a:endParaRPr/>
          </a:p>
          <a:p>
            <a:pPr marL="286870" indent="-286870" algn="l">
              <a:buSzPct val="75000"/>
              <a:buChar char="•"/>
            </a:pPr>
            <a:r>
              <a:t>We ask questions all the time...</a:t>
            </a:r>
          </a:p>
          <a:p>
            <a:pPr marL="286870" indent="-286870" algn="l">
              <a:buSzPct val="75000"/>
              <a:buChar char="•"/>
            </a:pPr>
            <a:endParaRPr/>
          </a:p>
          <a:p>
            <a:pPr marL="286870" indent="-286870" algn="l">
              <a:buSzPct val="75000"/>
              <a:buChar char="•"/>
            </a:pPr>
            <a:r>
              <a:t>Why is it working this way?</a:t>
            </a:r>
          </a:p>
          <a:p>
            <a:pPr marL="286870" indent="-286870" algn="l">
              <a:buSzPct val="75000"/>
              <a:buChar char="•"/>
            </a:pPr>
            <a:endParaRPr/>
          </a:p>
          <a:p>
            <a:pPr marL="286870" indent="-286870" algn="l">
              <a:buSzPct val="75000"/>
              <a:buChar char="•"/>
            </a:pPr>
            <a:r>
              <a:t>Why isn’t it working right?</a:t>
            </a:r>
          </a:p>
          <a:p>
            <a:pPr marL="286870" indent="-286870" algn="l">
              <a:buSzPct val="75000"/>
              <a:buChar char="•"/>
            </a:pPr>
            <a:endParaRPr/>
          </a:p>
          <a:p>
            <a:pPr marL="286870" indent="-286870" algn="l">
              <a:buSzPct val="75000"/>
              <a:buChar char="•"/>
            </a:pPr>
            <a:r>
              <a:t>Why did you use this structure?</a:t>
            </a:r>
          </a:p>
          <a:p>
            <a:pPr marL="286870" indent="-286870" algn="l">
              <a:buSzPct val="75000"/>
              <a:buChar char="•"/>
            </a:pPr>
            <a:endParaRPr/>
          </a:p>
          <a:p>
            <a:pPr marL="286870" indent="-286870" algn="l">
              <a:buSzPct val="75000"/>
              <a:buChar char="•"/>
            </a:pPr>
            <a:r>
              <a:rPr>
                <a:solidFill>
                  <a:srgbClr val="FF6250"/>
                </a:solidFill>
              </a:rPr>
              <a:t>Why</a:t>
            </a:r>
            <a:r>
              <a:t>, </a:t>
            </a:r>
            <a:r>
              <a:rPr sz="2500">
                <a:solidFill>
                  <a:srgbClr val="FF4015"/>
                </a:solidFill>
              </a:rPr>
              <a:t>why</a:t>
            </a:r>
            <a:r>
              <a:t>, </a:t>
            </a:r>
            <a:r>
              <a:rPr sz="2600">
                <a:solidFill>
                  <a:srgbClr val="E22400"/>
                </a:solidFill>
              </a:rPr>
              <a:t>why</a:t>
            </a:r>
            <a:r>
              <a:t>, </a:t>
            </a:r>
            <a:r>
              <a:rPr sz="2700">
                <a:solidFill>
                  <a:srgbClr val="B51A00"/>
                </a:solidFill>
              </a:rPr>
              <a:t>why</a:t>
            </a:r>
            <a:r>
              <a:t>, </a:t>
            </a:r>
            <a:r>
              <a:rPr sz="3000">
                <a:solidFill>
                  <a:srgbClr val="831100"/>
                </a:solidFill>
              </a:rPr>
              <a:t>why</a:t>
            </a:r>
            <a:r>
              <a:t>?</a:t>
            </a:r>
          </a:p>
        </p:txBody>
      </p:sp>
      <p:pic>
        <p:nvPicPr>
          <p:cNvPr id="159" name="Movie" descr="Movie"/>
          <p:cNvPicPr>
            <a:picLocks/>
          </p:cNvPicPr>
          <p:nvPr/>
        </p:nvPicPr>
        <p:blipFill>
          <a:blip r:embed="rId2">
            <a:extLst/>
          </a:blip>
          <a:stretch>
            <a:fillRect/>
          </a:stretch>
        </p:blipFill>
        <p:spPr>
          <a:xfrm>
            <a:off x="7046829" y="2482909"/>
            <a:ext cx="5285201" cy="303899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5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5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5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15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15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15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158">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158">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158">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iterate>
                                    <p:tmAbs val="0"/>
                                  </p:iterate>
                                  <p:childTnLst>
                                    <p:set>
                                      <p:cBhvr>
                                        <p:cTn id="56" fill="hold"/>
                                        <p:tgtEl>
                                          <p:spTgt spid="1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1"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Why"/>
          <p:cNvSpPr txBox="1">
            <a:spLocks noGrp="1"/>
          </p:cNvSpPr>
          <p:nvPr>
            <p:ph type="ctrTitle"/>
          </p:nvPr>
        </p:nvSpPr>
        <p:spPr>
          <a:prstGeom prst="rect">
            <a:avLst/>
          </a:prstGeom>
        </p:spPr>
        <p:txBody>
          <a:bodyPr/>
          <a:lstStyle/>
          <a:p>
            <a:r>
              <a:t>Why </a:t>
            </a:r>
          </a:p>
        </p:txBody>
      </p:sp>
      <p:sp>
        <p:nvSpPr>
          <p:cNvPr id="162" name="Isn’t the Question You are Looking For"/>
          <p:cNvSpPr txBox="1">
            <a:spLocks noGrp="1"/>
          </p:cNvSpPr>
          <p:nvPr>
            <p:ph type="subTitle" sz="quarter" idx="1"/>
          </p:nvPr>
        </p:nvSpPr>
        <p:spPr>
          <a:xfrm>
            <a:off x="762000" y="5588000"/>
            <a:ext cx="11480800" cy="863600"/>
          </a:xfrm>
          <a:prstGeom prst="rect">
            <a:avLst/>
          </a:prstGeom>
        </p:spPr>
        <p:txBody>
          <a:bodyPr/>
          <a:lstStyle>
            <a:lvl1pPr>
              <a:defRPr sz="3200" cap="small"/>
            </a:lvl1pPr>
          </a:lstStyle>
          <a:p>
            <a:r>
              <a:t>Isn’t the Question You are Looking For</a:t>
            </a:r>
          </a:p>
        </p:txBody>
      </p:sp>
      <p:sp>
        <p:nvSpPr>
          <p:cNvPr id="163" name="(And neither is HOW)"/>
          <p:cNvSpPr txBox="1"/>
          <p:nvPr/>
        </p:nvSpPr>
        <p:spPr>
          <a:xfrm>
            <a:off x="762000" y="6451600"/>
            <a:ext cx="11480800" cy="86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defRPr sz="3200" cap="small">
                <a:solidFill>
                  <a:srgbClr val="FFFFFF"/>
                </a:solidFill>
              </a:defRPr>
            </a:pPr>
            <a:r>
              <a:t>(And neither is </a:t>
            </a:r>
            <a:r>
              <a:rPr>
                <a:solidFill>
                  <a:schemeClr val="accent3">
                    <a:hueOff val="-1022247"/>
                    <a:satOff val="34289"/>
                    <a:lumOff val="-18384"/>
                  </a:schemeClr>
                </a:solidFill>
              </a:rPr>
              <a:t>HOW</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1" animBg="1" advAuto="0"/>
      <p:bldP spid="163"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e Problem with Why (&amp; How)"/>
          <p:cNvSpPr txBox="1">
            <a:spLocks noGrp="1"/>
          </p:cNvSpPr>
          <p:nvPr>
            <p:ph type="title"/>
          </p:nvPr>
        </p:nvSpPr>
        <p:spPr>
          <a:prstGeom prst="rect">
            <a:avLst/>
          </a:prstGeom>
        </p:spPr>
        <p:txBody>
          <a:bodyPr/>
          <a:lstStyle>
            <a:lvl1pPr>
              <a:defRPr sz="6000"/>
            </a:lvl1pPr>
          </a:lstStyle>
          <a:p>
            <a:r>
              <a:t>The Problem with Why (&amp; How)</a:t>
            </a:r>
          </a:p>
        </p:txBody>
      </p:sp>
      <p:sp>
        <p:nvSpPr>
          <p:cNvPr id="166" name="Trigger Judgment &amp; defensiveness…"/>
          <p:cNvSpPr txBox="1">
            <a:spLocks noGrp="1"/>
          </p:cNvSpPr>
          <p:nvPr>
            <p:ph type="body" sz="half" idx="1"/>
          </p:nvPr>
        </p:nvSpPr>
        <p:spPr>
          <a:xfrm>
            <a:off x="340750" y="2349500"/>
            <a:ext cx="5450951" cy="4849257"/>
          </a:xfrm>
          <a:prstGeom prst="rect">
            <a:avLst/>
          </a:prstGeom>
        </p:spPr>
        <p:txBody>
          <a:bodyPr/>
          <a:lstStyle/>
          <a:p>
            <a:pPr marL="305180" indent="-305180" defTabSz="519937">
              <a:spcBef>
                <a:spcPts val="2800"/>
              </a:spcBef>
              <a:defRPr sz="2492">
                <a:effectLst>
                  <a:outerShdw blurRad="45212" dist="22606" dir="5400000" rotWithShape="0">
                    <a:srgbClr val="000000"/>
                  </a:outerShdw>
                </a:effectLst>
              </a:defRPr>
            </a:pPr>
            <a:r>
              <a:t>Trigger Judgment &amp; defensiveness</a:t>
            </a:r>
          </a:p>
          <a:p>
            <a:pPr marL="305180" indent="-305180" defTabSz="519937">
              <a:spcBef>
                <a:spcPts val="2800"/>
              </a:spcBef>
              <a:defRPr sz="2492">
                <a:effectLst>
                  <a:outerShdw blurRad="45212" dist="22606" dir="5400000" rotWithShape="0">
                    <a:srgbClr val="000000"/>
                  </a:outerShdw>
                </a:effectLst>
              </a:defRPr>
            </a:pPr>
            <a:r>
              <a:t>Turns on problem - solving skills </a:t>
            </a:r>
          </a:p>
          <a:p>
            <a:pPr marL="610361" lvl="1" indent="-305180" defTabSz="519937">
              <a:spcBef>
                <a:spcPts val="2800"/>
              </a:spcBef>
              <a:defRPr sz="2492">
                <a:effectLst>
                  <a:outerShdw blurRad="45212" dist="22606" dir="5400000" rotWithShape="0">
                    <a:srgbClr val="000000"/>
                  </a:outerShdw>
                </a:effectLst>
              </a:defRPr>
            </a:pPr>
            <a:r>
              <a:t>We jump into “fixes” rather than come to a deeper understanding;</a:t>
            </a:r>
          </a:p>
          <a:p>
            <a:pPr marL="305180" indent="-305180" defTabSz="519937">
              <a:spcBef>
                <a:spcPts val="2800"/>
              </a:spcBef>
              <a:defRPr sz="2492">
                <a:effectLst>
                  <a:outerShdw blurRad="45212" dist="22606" dir="5400000" rotWithShape="0">
                    <a:srgbClr val="000000"/>
                  </a:outerShdw>
                </a:effectLst>
              </a:defRPr>
            </a:pPr>
            <a:r>
              <a:t>Tend to be Yes/ No {Closed} Questions;</a:t>
            </a:r>
          </a:p>
          <a:p>
            <a:pPr marL="610361" lvl="1" indent="-305180" defTabSz="519937">
              <a:spcBef>
                <a:spcPts val="2800"/>
              </a:spcBef>
              <a:defRPr sz="2492">
                <a:effectLst>
                  <a:outerShdw blurRad="45212" dist="22606" dir="5400000" rotWithShape="0">
                    <a:srgbClr val="000000"/>
                  </a:outerShdw>
                </a:effectLst>
              </a:defRPr>
            </a:pPr>
            <a:r>
              <a:t>Prevents further dialog;</a:t>
            </a:r>
          </a:p>
        </p:txBody>
      </p:sp>
      <p:pic>
        <p:nvPicPr>
          <p:cNvPr id="167" name="Image" descr="Image"/>
          <p:cNvPicPr>
            <a:picLocks noChangeAspect="1"/>
          </p:cNvPicPr>
          <p:nvPr/>
        </p:nvPicPr>
        <p:blipFill>
          <a:blip r:embed="rId2">
            <a:extLst/>
          </a:blip>
          <a:stretch>
            <a:fillRect/>
          </a:stretch>
        </p:blipFill>
        <p:spPr>
          <a:xfrm>
            <a:off x="5947012" y="2374900"/>
            <a:ext cx="7003576" cy="465748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The Art of Communication"/>
          <p:cNvSpPr txBox="1">
            <a:spLocks noGrp="1"/>
          </p:cNvSpPr>
          <p:nvPr>
            <p:ph type="title"/>
          </p:nvPr>
        </p:nvSpPr>
        <p:spPr>
          <a:prstGeom prst="rect">
            <a:avLst/>
          </a:prstGeom>
        </p:spPr>
        <p:txBody>
          <a:bodyPr/>
          <a:lstStyle/>
          <a:p>
            <a:r>
              <a:t>The Art of Communication</a:t>
            </a:r>
          </a:p>
        </p:txBody>
      </p:sp>
      <p:sp>
        <p:nvSpPr>
          <p:cNvPr id="170" name="Communicating isn’t necessarily about talking;…"/>
          <p:cNvSpPr txBox="1">
            <a:spLocks noGrp="1"/>
          </p:cNvSpPr>
          <p:nvPr>
            <p:ph type="body" idx="1"/>
          </p:nvPr>
        </p:nvSpPr>
        <p:spPr>
          <a:prstGeom prst="rect">
            <a:avLst/>
          </a:prstGeom>
        </p:spPr>
        <p:txBody>
          <a:bodyPr/>
          <a:lstStyle/>
          <a:p>
            <a:r>
              <a:t>Communicating isn’t necessarily about </a:t>
            </a:r>
            <a:r>
              <a:rPr>
                <a:solidFill>
                  <a:schemeClr val="accent5"/>
                </a:solidFill>
              </a:rPr>
              <a:t>talking;</a:t>
            </a:r>
          </a:p>
          <a:p>
            <a:r>
              <a:rPr>
                <a:solidFill>
                  <a:srgbClr val="FFFFFF"/>
                </a:solidFill>
              </a:rPr>
              <a:t>It’s more about </a:t>
            </a:r>
            <a:r>
              <a:rPr cap="small">
                <a:solidFill>
                  <a:schemeClr val="accent3">
                    <a:hueOff val="-1022247"/>
                    <a:satOff val="34289"/>
                    <a:lumOff val="-18384"/>
                  </a:schemeClr>
                </a:solidFill>
              </a:rPr>
              <a:t>Listening;</a:t>
            </a:r>
          </a:p>
          <a:p>
            <a:pPr>
              <a:defRPr>
                <a:solidFill>
                  <a:srgbClr val="FFFFFF"/>
                </a:solidFill>
              </a:defRPr>
            </a:pPr>
            <a:r>
              <a:t>Listening leads to </a:t>
            </a:r>
            <a:r>
              <a:rPr cap="small">
                <a:solidFill>
                  <a:srgbClr val="008CB4"/>
                </a:solidFill>
              </a:rPr>
              <a:t>understanding</a:t>
            </a:r>
          </a:p>
          <a:p>
            <a:pPr>
              <a:defRPr>
                <a:solidFill>
                  <a:srgbClr val="FFFFFF"/>
                </a:solidFill>
              </a:defRPr>
            </a:pPr>
            <a:r>
              <a:t>Understanding leads to </a:t>
            </a:r>
            <a:r>
              <a:rPr cap="small">
                <a:solidFill>
                  <a:srgbClr val="FEFB41"/>
                </a:solidFill>
              </a:rPr>
              <a:t>common ground</a:t>
            </a:r>
          </a:p>
          <a:p>
            <a:pPr>
              <a:defRPr>
                <a:solidFill>
                  <a:srgbClr val="FFFFFF"/>
                </a:solidFill>
              </a:defRPr>
            </a:pPr>
            <a:r>
              <a:t>Common ground leads to </a:t>
            </a:r>
            <a:r>
              <a:rPr cap="small">
                <a:solidFill>
                  <a:schemeClr val="accent6"/>
                </a:solidFill>
              </a:rPr>
              <a:t>Alignment</a:t>
            </a:r>
          </a:p>
          <a:p>
            <a:pPr lvl="1">
              <a:defRPr>
                <a:solidFill>
                  <a:srgbClr val="FFFFFF"/>
                </a:solidFill>
              </a:defRPr>
            </a:pPr>
            <a:r>
              <a:t>Of goals, ideals, tasks, etc.</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70">
                                            <p:bg/>
                                          </p:spTgt>
                                        </p:tgtEl>
                                        <p:attrNameLst>
                                          <p:attrName>style.visibility</p:attrName>
                                        </p:attrNameLst>
                                      </p:cBhvr>
                                      <p:to>
                                        <p:strVal val="visible"/>
                                      </p:to>
                                    </p:set>
                                    <p:anim calcmode="lin" valueType="num">
                                      <p:cBhvr>
                                        <p:cTn id="7" dur="500" fill="hold"/>
                                        <p:tgtEl>
                                          <p:spTgt spid="170">
                                            <p:bg/>
                                          </p:spTgt>
                                        </p:tgtEl>
                                        <p:attrNameLst>
                                          <p:attrName>ppt_x</p:attrName>
                                        </p:attrNameLst>
                                      </p:cBhvr>
                                      <p:tavLst>
                                        <p:tav tm="0">
                                          <p:val>
                                            <p:strVal val="0-#ppt_w/2"/>
                                          </p:val>
                                        </p:tav>
                                        <p:tav tm="100000">
                                          <p:val>
                                            <p:strVal val="#ppt_x"/>
                                          </p:val>
                                        </p:tav>
                                      </p:tavLst>
                                    </p:anim>
                                    <p:anim calcmode="lin" valueType="num">
                                      <p:cBhvr>
                                        <p:cTn id="8" dur="500" fill="hold"/>
                                        <p:tgtEl>
                                          <p:spTgt spid="170">
                                            <p:bg/>
                                          </p:spTgt>
                                        </p:tgtEl>
                                        <p:attrNameLst>
                                          <p:attrName>ppt_y</p:attrName>
                                        </p:attrNameLst>
                                      </p:cBhvr>
                                      <p:tavLst>
                                        <p:tav tm="0">
                                          <p:val>
                                            <p:strVal val="#ppt_y"/>
                                          </p:val>
                                        </p:tav>
                                        <p:tav tm="100000">
                                          <p:val>
                                            <p:strVal val="#ppt_y"/>
                                          </p:val>
                                        </p:tav>
                                      </p:tavLst>
                                    </p:anim>
                                  </p:childTnLst>
                                </p:cTn>
                              </p:par>
                              <p:par>
                                <p:cTn id="9" presetID="2" presetClass="entr" presetSubtype="8" fill="hold" grpId="1" nodeType="withEffect">
                                  <p:stCondLst>
                                    <p:cond delay="0"/>
                                  </p:stCondLst>
                                  <p:iterate>
                                    <p:tmAbs val="0"/>
                                  </p:iterate>
                                  <p:childTnLst>
                                    <p:set>
                                      <p:cBhvr>
                                        <p:cTn id="10" fill="hold"/>
                                        <p:tgtEl>
                                          <p:spTgt spid="170">
                                            <p:txEl>
                                              <p:pRg st="0" end="0"/>
                                            </p:txEl>
                                          </p:spTgt>
                                        </p:tgtEl>
                                        <p:attrNameLst>
                                          <p:attrName>style.visibility</p:attrName>
                                        </p:attrNameLst>
                                      </p:cBhvr>
                                      <p:to>
                                        <p:strVal val="visible"/>
                                      </p:to>
                                    </p:set>
                                    <p:anim calcmode="lin" valueType="num">
                                      <p:cBhvr>
                                        <p:cTn id="11" dur="500" fill="hold"/>
                                        <p:tgtEl>
                                          <p:spTgt spid="170">
                                            <p:txEl>
                                              <p:pRg st="0" end="0"/>
                                            </p:txEl>
                                          </p:spTgt>
                                        </p:tgtEl>
                                        <p:attrNameLst>
                                          <p:attrName>ppt_x</p:attrName>
                                        </p:attrNameLst>
                                      </p:cBhvr>
                                      <p:tavLst>
                                        <p:tav tm="0">
                                          <p:val>
                                            <p:strVal val="0-#ppt_w/2"/>
                                          </p:val>
                                        </p:tav>
                                        <p:tav tm="100000">
                                          <p:val>
                                            <p:strVal val="#ppt_x"/>
                                          </p:val>
                                        </p:tav>
                                      </p:tavLst>
                                    </p:anim>
                                    <p:anim calcmode="lin" valueType="num">
                                      <p:cBhvr>
                                        <p:cTn id="12" dur="500" fill="hold"/>
                                        <p:tgtEl>
                                          <p:spTgt spid="17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1" nodeType="clickEffect">
                                  <p:stCondLst>
                                    <p:cond delay="0"/>
                                  </p:stCondLst>
                                  <p:iterate>
                                    <p:tmAbs val="0"/>
                                  </p:iterate>
                                  <p:childTnLst>
                                    <p:set>
                                      <p:cBhvr>
                                        <p:cTn id="16" fill="hold"/>
                                        <p:tgtEl>
                                          <p:spTgt spid="170">
                                            <p:txEl>
                                              <p:pRg st="1" end="1"/>
                                            </p:txEl>
                                          </p:spTgt>
                                        </p:tgtEl>
                                        <p:attrNameLst>
                                          <p:attrName>style.visibility</p:attrName>
                                        </p:attrNameLst>
                                      </p:cBhvr>
                                      <p:to>
                                        <p:strVal val="visible"/>
                                      </p:to>
                                    </p:set>
                                    <p:anim calcmode="lin" valueType="num">
                                      <p:cBhvr>
                                        <p:cTn id="17" dur="500" fill="hold"/>
                                        <p:tgtEl>
                                          <p:spTgt spid="170">
                                            <p:txEl>
                                              <p:pRg st="1" end="1"/>
                                            </p:txEl>
                                          </p:spTgt>
                                        </p:tgtEl>
                                        <p:attrNameLst>
                                          <p:attrName>ppt_x</p:attrName>
                                        </p:attrNameLst>
                                      </p:cBhvr>
                                      <p:tavLst>
                                        <p:tav tm="0">
                                          <p:val>
                                            <p:strVal val="0-#ppt_w/2"/>
                                          </p:val>
                                        </p:tav>
                                        <p:tav tm="100000">
                                          <p:val>
                                            <p:strVal val="#ppt_x"/>
                                          </p:val>
                                        </p:tav>
                                      </p:tavLst>
                                    </p:anim>
                                    <p:anim calcmode="lin" valueType="num">
                                      <p:cBhvr>
                                        <p:cTn id="18" dur="500" fill="hold"/>
                                        <p:tgtEl>
                                          <p:spTgt spid="17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1" nodeType="clickEffect">
                                  <p:stCondLst>
                                    <p:cond delay="0"/>
                                  </p:stCondLst>
                                  <p:iterate>
                                    <p:tmAbs val="0"/>
                                  </p:iterate>
                                  <p:childTnLst>
                                    <p:set>
                                      <p:cBhvr>
                                        <p:cTn id="22" fill="hold"/>
                                        <p:tgtEl>
                                          <p:spTgt spid="170">
                                            <p:txEl>
                                              <p:pRg st="2" end="2"/>
                                            </p:txEl>
                                          </p:spTgt>
                                        </p:tgtEl>
                                        <p:attrNameLst>
                                          <p:attrName>style.visibility</p:attrName>
                                        </p:attrNameLst>
                                      </p:cBhvr>
                                      <p:to>
                                        <p:strVal val="visible"/>
                                      </p:to>
                                    </p:set>
                                    <p:anim calcmode="lin" valueType="num">
                                      <p:cBhvr>
                                        <p:cTn id="23" dur="500" fill="hold"/>
                                        <p:tgtEl>
                                          <p:spTgt spid="170">
                                            <p:txEl>
                                              <p:pRg st="2" end="2"/>
                                            </p:txEl>
                                          </p:spTgt>
                                        </p:tgtEl>
                                        <p:attrNameLst>
                                          <p:attrName>ppt_x</p:attrName>
                                        </p:attrNameLst>
                                      </p:cBhvr>
                                      <p:tavLst>
                                        <p:tav tm="0">
                                          <p:val>
                                            <p:strVal val="0-#ppt_w/2"/>
                                          </p:val>
                                        </p:tav>
                                        <p:tav tm="100000">
                                          <p:val>
                                            <p:strVal val="#ppt_x"/>
                                          </p:val>
                                        </p:tav>
                                      </p:tavLst>
                                    </p:anim>
                                    <p:anim calcmode="lin" valueType="num">
                                      <p:cBhvr>
                                        <p:cTn id="24" dur="500" fill="hold"/>
                                        <p:tgtEl>
                                          <p:spTgt spid="17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1" nodeType="clickEffect">
                                  <p:stCondLst>
                                    <p:cond delay="0"/>
                                  </p:stCondLst>
                                  <p:iterate>
                                    <p:tmAbs val="0"/>
                                  </p:iterate>
                                  <p:childTnLst>
                                    <p:set>
                                      <p:cBhvr>
                                        <p:cTn id="28" fill="hold"/>
                                        <p:tgtEl>
                                          <p:spTgt spid="170">
                                            <p:txEl>
                                              <p:pRg st="3" end="3"/>
                                            </p:txEl>
                                          </p:spTgt>
                                        </p:tgtEl>
                                        <p:attrNameLst>
                                          <p:attrName>style.visibility</p:attrName>
                                        </p:attrNameLst>
                                      </p:cBhvr>
                                      <p:to>
                                        <p:strVal val="visible"/>
                                      </p:to>
                                    </p:set>
                                    <p:anim calcmode="lin" valueType="num">
                                      <p:cBhvr>
                                        <p:cTn id="29" dur="500" fill="hold"/>
                                        <p:tgtEl>
                                          <p:spTgt spid="170">
                                            <p:txEl>
                                              <p:pRg st="3" end="3"/>
                                            </p:txEl>
                                          </p:spTgt>
                                        </p:tgtEl>
                                        <p:attrNameLst>
                                          <p:attrName>ppt_x</p:attrName>
                                        </p:attrNameLst>
                                      </p:cBhvr>
                                      <p:tavLst>
                                        <p:tav tm="0">
                                          <p:val>
                                            <p:strVal val="0-#ppt_w/2"/>
                                          </p:val>
                                        </p:tav>
                                        <p:tav tm="100000">
                                          <p:val>
                                            <p:strVal val="#ppt_x"/>
                                          </p:val>
                                        </p:tav>
                                      </p:tavLst>
                                    </p:anim>
                                    <p:anim calcmode="lin" valueType="num">
                                      <p:cBhvr>
                                        <p:cTn id="30" dur="500" fill="hold"/>
                                        <p:tgtEl>
                                          <p:spTgt spid="17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1" nodeType="clickEffect">
                                  <p:stCondLst>
                                    <p:cond delay="0"/>
                                  </p:stCondLst>
                                  <p:iterate>
                                    <p:tmAbs val="0"/>
                                  </p:iterate>
                                  <p:childTnLst>
                                    <p:set>
                                      <p:cBhvr>
                                        <p:cTn id="34" fill="hold"/>
                                        <p:tgtEl>
                                          <p:spTgt spid="170">
                                            <p:txEl>
                                              <p:pRg st="4" end="4"/>
                                            </p:txEl>
                                          </p:spTgt>
                                        </p:tgtEl>
                                        <p:attrNameLst>
                                          <p:attrName>style.visibility</p:attrName>
                                        </p:attrNameLst>
                                      </p:cBhvr>
                                      <p:to>
                                        <p:strVal val="visible"/>
                                      </p:to>
                                    </p:set>
                                    <p:anim calcmode="lin" valueType="num">
                                      <p:cBhvr>
                                        <p:cTn id="35" dur="500" fill="hold"/>
                                        <p:tgtEl>
                                          <p:spTgt spid="170">
                                            <p:txEl>
                                              <p:pRg st="4" end="4"/>
                                            </p:txEl>
                                          </p:spTgt>
                                        </p:tgtEl>
                                        <p:attrNameLst>
                                          <p:attrName>ppt_x</p:attrName>
                                        </p:attrNameLst>
                                      </p:cBhvr>
                                      <p:tavLst>
                                        <p:tav tm="0">
                                          <p:val>
                                            <p:strVal val="0-#ppt_w/2"/>
                                          </p:val>
                                        </p:tav>
                                        <p:tav tm="100000">
                                          <p:val>
                                            <p:strVal val="#ppt_x"/>
                                          </p:val>
                                        </p:tav>
                                      </p:tavLst>
                                    </p:anim>
                                    <p:anim calcmode="lin" valueType="num">
                                      <p:cBhvr>
                                        <p:cTn id="36" dur="500" fill="hold"/>
                                        <p:tgtEl>
                                          <p:spTgt spid="17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1" nodeType="clickEffect">
                                  <p:stCondLst>
                                    <p:cond delay="0"/>
                                  </p:stCondLst>
                                  <p:iterate>
                                    <p:tmAbs val="0"/>
                                  </p:iterate>
                                  <p:childTnLst>
                                    <p:set>
                                      <p:cBhvr>
                                        <p:cTn id="40" fill="hold"/>
                                        <p:tgtEl>
                                          <p:spTgt spid="170">
                                            <p:txEl>
                                              <p:pRg st="5" end="5"/>
                                            </p:txEl>
                                          </p:spTgt>
                                        </p:tgtEl>
                                        <p:attrNameLst>
                                          <p:attrName>style.visibility</p:attrName>
                                        </p:attrNameLst>
                                      </p:cBhvr>
                                      <p:to>
                                        <p:strVal val="visible"/>
                                      </p:to>
                                    </p:set>
                                    <p:anim calcmode="lin" valueType="num">
                                      <p:cBhvr>
                                        <p:cTn id="41" dur="500" fill="hold"/>
                                        <p:tgtEl>
                                          <p:spTgt spid="170">
                                            <p:txEl>
                                              <p:pRg st="5" end="5"/>
                                            </p:txEl>
                                          </p:spTgt>
                                        </p:tgtEl>
                                        <p:attrNameLst>
                                          <p:attrName>ppt_x</p:attrName>
                                        </p:attrNameLst>
                                      </p:cBhvr>
                                      <p:tavLst>
                                        <p:tav tm="0">
                                          <p:val>
                                            <p:strVal val="0-#ppt_w/2"/>
                                          </p:val>
                                        </p:tav>
                                        <p:tav tm="100000">
                                          <p:val>
                                            <p:strVal val="#ppt_x"/>
                                          </p:val>
                                        </p:tav>
                                      </p:tavLst>
                                    </p:anim>
                                    <p:anim calcmode="lin" valueType="num">
                                      <p:cBhvr>
                                        <p:cTn id="42" dur="500" fill="hold"/>
                                        <p:tgtEl>
                                          <p:spTgt spid="170">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o How Do We Do This?"/>
          <p:cNvSpPr txBox="1">
            <a:spLocks noGrp="1"/>
          </p:cNvSpPr>
          <p:nvPr>
            <p:ph type="ctrTitle"/>
          </p:nvPr>
        </p:nvSpPr>
        <p:spPr>
          <a:prstGeom prst="rect">
            <a:avLst/>
          </a:prstGeom>
        </p:spPr>
        <p:txBody>
          <a:bodyPr/>
          <a:lstStyle/>
          <a:p>
            <a:r>
              <a:t>So How Do We Do This?</a:t>
            </a:r>
          </a:p>
        </p:txBody>
      </p:sp>
      <p:sp>
        <p:nvSpPr>
          <p:cNvPr id="175" name="Enter: Powerful Questions"/>
          <p:cNvSpPr txBox="1">
            <a:spLocks noGrp="1"/>
          </p:cNvSpPr>
          <p:nvPr>
            <p:ph type="subTitle" sz="quarter" idx="1"/>
          </p:nvPr>
        </p:nvSpPr>
        <p:spPr>
          <a:prstGeom prst="rect">
            <a:avLst/>
          </a:prstGeom>
        </p:spPr>
        <p:txBody>
          <a:bodyPr/>
          <a:lstStyle/>
          <a:p>
            <a:r>
              <a:t>Enter: Powerful Questions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owerful Questions"/>
          <p:cNvSpPr txBox="1">
            <a:spLocks noGrp="1"/>
          </p:cNvSpPr>
          <p:nvPr>
            <p:ph type="title"/>
          </p:nvPr>
        </p:nvSpPr>
        <p:spPr>
          <a:prstGeom prst="rect">
            <a:avLst/>
          </a:prstGeom>
        </p:spPr>
        <p:txBody>
          <a:bodyPr/>
          <a:lstStyle/>
          <a:p>
            <a:r>
              <a:t>Powerful Questions</a:t>
            </a:r>
          </a:p>
        </p:txBody>
      </p:sp>
      <p:sp>
        <p:nvSpPr>
          <p:cNvPr id="178" name="Open-Ended…"/>
          <p:cNvSpPr txBox="1">
            <a:spLocks noGrp="1"/>
          </p:cNvSpPr>
          <p:nvPr>
            <p:ph type="body" idx="1"/>
          </p:nvPr>
        </p:nvSpPr>
        <p:spPr>
          <a:prstGeom prst="rect">
            <a:avLst/>
          </a:prstGeom>
        </p:spPr>
        <p:txBody>
          <a:bodyPr/>
          <a:lstStyle/>
          <a:p>
            <a:r>
              <a:t>Open-Ended</a:t>
            </a:r>
          </a:p>
          <a:p>
            <a:r>
              <a:t>Often start with “What”</a:t>
            </a:r>
          </a:p>
          <a:p>
            <a:pPr lvl="1"/>
            <a:r>
              <a:t>“What is important about this?”</a:t>
            </a:r>
          </a:p>
          <a:p>
            <a:pPr lvl="1"/>
            <a:r>
              <a:t>“What does {Blank} mean to you?”</a:t>
            </a:r>
          </a:p>
          <a:p>
            <a:pPr lvl="1"/>
            <a:r>
              <a:t>“What does that look like?”</a:t>
            </a:r>
          </a:p>
          <a:p>
            <a:pPr lvl="1"/>
            <a:r>
              <a:t>“What else?”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What Else?"/>
          <p:cNvSpPr txBox="1">
            <a:spLocks noGrp="1"/>
          </p:cNvSpPr>
          <p:nvPr>
            <p:ph type="ctrTitle"/>
          </p:nvPr>
        </p:nvSpPr>
        <p:spPr>
          <a:prstGeom prst="rect">
            <a:avLst/>
          </a:prstGeom>
        </p:spPr>
        <p:txBody>
          <a:bodyPr/>
          <a:lstStyle/>
          <a:p>
            <a:r>
              <a:t>What Else?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age" descr="Image"/>
          <p:cNvPicPr>
            <a:picLocks noGrp="1" noChangeAspect="1"/>
          </p:cNvPicPr>
          <p:nvPr>
            <p:ph type="pic" idx="13"/>
          </p:nvPr>
        </p:nvPicPr>
        <p:blipFill>
          <a:blip r:embed="rId2">
            <a:extLst/>
          </a:blip>
          <a:srcRect l="22142" r="22142"/>
          <a:stretch>
            <a:fillRect/>
          </a:stretch>
        </p:blipFill>
        <p:spPr>
          <a:prstGeom prst="rect">
            <a:avLst/>
          </a:prstGeom>
        </p:spPr>
      </p:pic>
      <p:sp>
        <p:nvSpPr>
          <p:cNvPr id="185" name="Be The…"/>
          <p:cNvSpPr txBox="1">
            <a:spLocks noGrp="1"/>
          </p:cNvSpPr>
          <p:nvPr>
            <p:ph type="title"/>
          </p:nvPr>
        </p:nvSpPr>
        <p:spPr>
          <a:xfrm>
            <a:off x="762000" y="419100"/>
            <a:ext cx="5384800" cy="2560194"/>
          </a:xfrm>
          <a:prstGeom prst="rect">
            <a:avLst/>
          </a:prstGeom>
        </p:spPr>
        <p:txBody>
          <a:bodyPr/>
          <a:lstStyle/>
          <a:p>
            <a:r>
              <a:t>Be The </a:t>
            </a:r>
          </a:p>
          <a:p>
            <a:r>
              <a:t>Rubber Duck</a:t>
            </a:r>
          </a:p>
        </p:txBody>
      </p:sp>
      <p:sp>
        <p:nvSpPr>
          <p:cNvPr id="186" name="Silence is golden;…"/>
          <p:cNvSpPr txBox="1">
            <a:spLocks noGrp="1"/>
          </p:cNvSpPr>
          <p:nvPr>
            <p:ph type="body" sz="half" idx="1"/>
          </p:nvPr>
        </p:nvSpPr>
        <p:spPr>
          <a:xfrm>
            <a:off x="762000" y="3637970"/>
            <a:ext cx="5384800" cy="5417130"/>
          </a:xfrm>
          <a:prstGeom prst="rect">
            <a:avLst/>
          </a:prstGeom>
        </p:spPr>
        <p:txBody>
          <a:bodyPr/>
          <a:lstStyle/>
          <a:p>
            <a:pPr marL="286870" indent="-286870" algn="l">
              <a:buSzPct val="75000"/>
              <a:buChar char="•"/>
            </a:pPr>
            <a:r>
              <a:t>Silence is golden;</a:t>
            </a:r>
          </a:p>
          <a:p>
            <a:pPr marL="286870" indent="-286870" algn="l">
              <a:buSzPct val="75000"/>
              <a:buChar char="•"/>
            </a:pPr>
            <a:endParaRPr/>
          </a:p>
          <a:p>
            <a:pPr marL="286870" indent="-286870" algn="l">
              <a:buSzPct val="75000"/>
              <a:buChar char="•"/>
            </a:pPr>
            <a:r>
              <a:t>Allow silence to give the other person room to talk about what’s important to them;</a:t>
            </a:r>
          </a:p>
          <a:p>
            <a:pPr marL="286870" indent="-286870" algn="l">
              <a:buSzPct val="75000"/>
              <a:buChar char="•"/>
            </a:pPr>
            <a:endParaRPr/>
          </a:p>
          <a:p>
            <a:pPr marL="286870" indent="-286870" algn="l">
              <a:buSzPct val="75000"/>
              <a:buChar char="•"/>
            </a:pPr>
            <a:r>
              <a:t>Allows you to learn and stay focused instead of having to worry about what to say next;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rcRect l="22636" r="22636"/>
          <a:stretch>
            <a:fillRect/>
          </a:stretch>
        </p:blipFill>
        <p:spPr>
          <a:xfrm>
            <a:off x="3124596" y="762000"/>
            <a:ext cx="6755781" cy="822976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Image" descr="Image"/>
          <p:cNvPicPr>
            <a:picLocks noGrp="1" noChangeAspect="1"/>
          </p:cNvPicPr>
          <p:nvPr>
            <p:ph type="pic" idx="13"/>
          </p:nvPr>
        </p:nvPicPr>
        <p:blipFill>
          <a:blip r:embed="rId3">
            <a:extLst/>
          </a:blip>
          <a:srcRect l="22636" r="22636"/>
          <a:stretch>
            <a:fillRect/>
          </a:stretch>
        </p:blipFill>
        <p:spPr>
          <a:prstGeom prst="rect">
            <a:avLst/>
          </a:prstGeom>
        </p:spPr>
      </p:pic>
      <p:sp>
        <p:nvSpPr>
          <p:cNvPr id="191" name="The Power of Observation"/>
          <p:cNvSpPr txBox="1">
            <a:spLocks noGrp="1"/>
          </p:cNvSpPr>
          <p:nvPr>
            <p:ph type="title"/>
          </p:nvPr>
        </p:nvSpPr>
        <p:spPr>
          <a:prstGeom prst="rect">
            <a:avLst/>
          </a:prstGeom>
        </p:spPr>
        <p:txBody>
          <a:bodyPr/>
          <a:lstStyle/>
          <a:p>
            <a:r>
              <a:t>The Power of Observation</a:t>
            </a:r>
          </a:p>
        </p:txBody>
      </p:sp>
      <p:sp>
        <p:nvSpPr>
          <p:cNvPr id="192" name="Notice Body Language…"/>
          <p:cNvSpPr txBox="1">
            <a:spLocks noGrp="1"/>
          </p:cNvSpPr>
          <p:nvPr>
            <p:ph type="body" sz="half" idx="1"/>
          </p:nvPr>
        </p:nvSpPr>
        <p:spPr>
          <a:prstGeom prst="rect">
            <a:avLst/>
          </a:prstGeom>
        </p:spPr>
        <p:txBody>
          <a:bodyPr/>
          <a:lstStyle/>
          <a:p>
            <a:pPr marL="332613" indent="-332613" defTabSz="566674">
              <a:spcBef>
                <a:spcPts val="3100"/>
              </a:spcBef>
              <a:defRPr sz="2716">
                <a:effectLst>
                  <a:outerShdw blurRad="49276" dist="24638" dir="5400000" rotWithShape="0">
                    <a:srgbClr val="000000"/>
                  </a:outerShdw>
                </a:effectLst>
              </a:defRPr>
            </a:pPr>
            <a:r>
              <a:t>Notice Body Language</a:t>
            </a:r>
          </a:p>
          <a:p>
            <a:pPr marL="665226" lvl="1" indent="-332613" defTabSz="566674">
              <a:spcBef>
                <a:spcPts val="3100"/>
              </a:spcBef>
              <a:defRPr sz="2716">
                <a:effectLst>
                  <a:outerShdw blurRad="49276" dist="24638" dir="5400000" rotWithShape="0">
                    <a:srgbClr val="000000"/>
                  </a:outerShdw>
                </a:effectLst>
              </a:defRPr>
            </a:pPr>
            <a:r>
              <a:rPr b="1">
                <a:solidFill>
                  <a:schemeClr val="accent5">
                    <a:satOff val="-10602"/>
                    <a:lumOff val="18745"/>
                  </a:schemeClr>
                </a:solidFill>
                <a:latin typeface="+mn-lt"/>
                <a:ea typeface="+mn-ea"/>
                <a:cs typeface="+mn-cs"/>
                <a:sym typeface="Helvetica Neue"/>
              </a:rPr>
              <a:t>Especially</a:t>
            </a:r>
            <a:r>
              <a:t> when it doesn’t match words</a:t>
            </a:r>
          </a:p>
          <a:p>
            <a:pPr marL="997838" lvl="2" indent="-332613" defTabSz="566674">
              <a:spcBef>
                <a:spcPts val="3100"/>
              </a:spcBef>
              <a:defRPr sz="2716">
                <a:effectLst>
                  <a:outerShdw blurRad="49276" dist="24638" dir="5400000" rotWithShape="0">
                    <a:srgbClr val="000000"/>
                  </a:outerShdw>
                </a:effectLst>
              </a:defRPr>
            </a:pPr>
            <a:r>
              <a:t>Probe what’s beneath the iceberg;</a:t>
            </a:r>
          </a:p>
          <a:p>
            <a:pPr marL="332613" indent="-332613" defTabSz="566674">
              <a:spcBef>
                <a:spcPts val="3100"/>
              </a:spcBef>
              <a:defRPr sz="2716">
                <a:effectLst>
                  <a:outerShdw blurRad="49276" dist="24638" dir="5400000" rotWithShape="0">
                    <a:srgbClr val="000000"/>
                  </a:outerShdw>
                </a:effectLst>
              </a:defRPr>
            </a:pPr>
            <a:r>
              <a:t>Notice repetition of words and phrases</a:t>
            </a:r>
          </a:p>
          <a:p>
            <a:pPr marL="665226" lvl="1" indent="-332613" defTabSz="566674">
              <a:spcBef>
                <a:spcPts val="3100"/>
              </a:spcBef>
              <a:defRPr sz="2716">
                <a:effectLst>
                  <a:outerShdw blurRad="49276" dist="24638" dir="5400000" rotWithShape="0">
                    <a:srgbClr val="000000"/>
                  </a:outerShdw>
                </a:effectLst>
              </a:defRPr>
            </a:pPr>
            <a:r>
              <a:t>Articulate this, asking another Powerful Question</a:t>
            </a:r>
          </a:p>
          <a:p>
            <a:pPr marL="665226" lvl="1" indent="-332613" defTabSz="566674">
              <a:spcBef>
                <a:spcPts val="3100"/>
              </a:spcBef>
              <a:defRPr sz="2716">
                <a:effectLst>
                  <a:outerShdw blurRad="49276" dist="24638" dir="5400000" rotWithShape="0">
                    <a:srgbClr val="000000"/>
                  </a:outerShdw>
                </a:effectLst>
              </a:defRPr>
            </a:pPr>
            <a:r>
              <a:t>Example:  “What does {blank} mean to you?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A Word of Warning!"/>
          <p:cNvSpPr txBox="1">
            <a:spLocks noGrp="1"/>
          </p:cNvSpPr>
          <p:nvPr>
            <p:ph type="title"/>
          </p:nvPr>
        </p:nvSpPr>
        <p:spPr>
          <a:prstGeom prst="rect">
            <a:avLst/>
          </a:prstGeom>
        </p:spPr>
        <p:txBody>
          <a:bodyPr/>
          <a:lstStyle/>
          <a:p>
            <a:pPr>
              <a:defRPr>
                <a:solidFill>
                  <a:srgbClr val="B51A00"/>
                </a:solidFill>
              </a:defRPr>
            </a:pPr>
            <a:r>
              <a:t>A Word of </a:t>
            </a:r>
            <a:r>
              <a:rPr>
                <a:solidFill>
                  <a:srgbClr val="FFAB01"/>
                </a:solidFill>
              </a:rPr>
              <a:t>Warning!</a:t>
            </a:r>
          </a:p>
        </p:txBody>
      </p:sp>
      <p:sp>
        <p:nvSpPr>
          <p:cNvPr id="124" name="This session is going to be a bit different...…"/>
          <p:cNvSpPr txBox="1">
            <a:spLocks noGrp="1"/>
          </p:cNvSpPr>
          <p:nvPr>
            <p:ph type="body" idx="1"/>
          </p:nvPr>
        </p:nvSpPr>
        <p:spPr>
          <a:xfrm>
            <a:off x="762000" y="2638457"/>
            <a:ext cx="11480800" cy="6362701"/>
          </a:xfrm>
          <a:prstGeom prst="rect">
            <a:avLst/>
          </a:prstGeom>
        </p:spPr>
        <p:txBody>
          <a:bodyPr/>
          <a:lstStyle/>
          <a:p>
            <a:r>
              <a:t>This session is going to be a bit different...</a:t>
            </a:r>
          </a:p>
          <a:p>
            <a:pPr lvl="1"/>
            <a:r>
              <a:t>... We are actually going to </a:t>
            </a:r>
            <a:r>
              <a:rPr b="1">
                <a:solidFill>
                  <a:schemeClr val="accent4">
                    <a:hueOff val="481991"/>
                    <a:satOff val="11971"/>
                    <a:lumOff val="19007"/>
                  </a:schemeClr>
                </a:solidFill>
                <a:latin typeface="+mn-lt"/>
                <a:ea typeface="+mn-ea"/>
                <a:cs typeface="+mn-cs"/>
                <a:sym typeface="Helvetica Neue"/>
              </a:rPr>
              <a:t>talk</a:t>
            </a:r>
            <a:r>
              <a:t> to each other</a:t>
            </a:r>
          </a:p>
          <a:p>
            <a:r>
              <a:t>This may make you a bit </a:t>
            </a:r>
            <a:r>
              <a:rPr sz="4000">
                <a:solidFill>
                  <a:schemeClr val="accent5"/>
                </a:solidFill>
              </a:rPr>
              <a:t>uncomfortable</a:t>
            </a:r>
            <a:r>
              <a:t> </a:t>
            </a:r>
          </a:p>
          <a:p>
            <a:pPr lvl="1"/>
            <a:r>
              <a:t>This is completely </a:t>
            </a:r>
            <a:r>
              <a:rPr sz="4000" b="1" i="1">
                <a:solidFill>
                  <a:schemeClr val="accent3">
                    <a:hueOff val="-161208"/>
                    <a:satOff val="21110"/>
                    <a:lumOff val="21634"/>
                  </a:schemeClr>
                </a:solidFill>
                <a:latin typeface="+mn-lt"/>
                <a:ea typeface="+mn-ea"/>
                <a:cs typeface="+mn-cs"/>
                <a:sym typeface="Helvetica Neue"/>
              </a:rPr>
              <a:t>normal</a:t>
            </a:r>
            <a:r>
              <a:rPr i="1">
                <a:solidFill>
                  <a:schemeClr val="accent4">
                    <a:hueOff val="481991"/>
                    <a:satOff val="11971"/>
                    <a:lumOff val="19007"/>
                  </a:schemeClr>
                </a:solidFill>
                <a:latin typeface="+mn-lt"/>
                <a:ea typeface="+mn-ea"/>
                <a:cs typeface="+mn-cs"/>
                <a:sym typeface="Helvetica Neue"/>
              </a:rPr>
              <a:t> </a:t>
            </a:r>
            <a:r>
              <a:rPr i="1">
                <a:solidFill>
                  <a:srgbClr val="FFFFFF"/>
                </a:solidFill>
                <a:latin typeface="+mn-lt"/>
                <a:ea typeface="+mn-ea"/>
                <a:cs typeface="+mn-cs"/>
                <a:sym typeface="Helvetica Neue"/>
              </a:rPr>
              <a:t>&amp;</a:t>
            </a:r>
            <a:r>
              <a:rPr i="1">
                <a:solidFill>
                  <a:schemeClr val="accent4">
                    <a:hueOff val="481991"/>
                    <a:satOff val="11971"/>
                    <a:lumOff val="19007"/>
                  </a:schemeClr>
                </a:solidFill>
                <a:latin typeface="+mn-lt"/>
                <a:ea typeface="+mn-ea"/>
                <a:cs typeface="+mn-cs"/>
                <a:sym typeface="Helvetica Neue"/>
              </a:rPr>
              <a:t> </a:t>
            </a:r>
            <a:r>
              <a:rPr b="1" i="1">
                <a:solidFill>
                  <a:schemeClr val="accent3">
                    <a:hueOff val="-161208"/>
                    <a:satOff val="21110"/>
                    <a:lumOff val="21634"/>
                  </a:schemeClr>
                </a:solidFill>
                <a:latin typeface="+mn-lt"/>
                <a:ea typeface="+mn-ea"/>
                <a:cs typeface="+mn-cs"/>
                <a:sym typeface="Helvetica Neue"/>
              </a:rPr>
              <a:t>OK!</a:t>
            </a:r>
            <a:endParaRPr i="1">
              <a:solidFill>
                <a:schemeClr val="accent4">
                  <a:hueOff val="481991"/>
                  <a:satOff val="11971"/>
                  <a:lumOff val="19007"/>
                </a:schemeClr>
              </a:solidFill>
              <a:latin typeface="+mn-lt"/>
              <a:ea typeface="+mn-ea"/>
              <a:cs typeface="+mn-cs"/>
              <a:sym typeface="Helvetica Neue"/>
            </a:endParaRPr>
          </a:p>
          <a:p>
            <a:pPr>
              <a:defRPr>
                <a:solidFill>
                  <a:srgbClr val="FFFFFF"/>
                </a:solidFill>
              </a:defRPr>
            </a:pPr>
            <a:r>
              <a:rPr i="1">
                <a:latin typeface="+mn-lt"/>
                <a:ea typeface="+mn-ea"/>
                <a:cs typeface="+mn-cs"/>
                <a:sym typeface="Helvetica Neue"/>
              </a:rPr>
              <a:t>Getting out of our comfort zone allows us to learn and grow...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2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2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2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1" build="p" bldLvl="5"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Things You Can Notice"/>
          <p:cNvSpPr txBox="1">
            <a:spLocks noGrp="1"/>
          </p:cNvSpPr>
          <p:nvPr>
            <p:ph type="title"/>
          </p:nvPr>
        </p:nvSpPr>
        <p:spPr>
          <a:prstGeom prst="rect">
            <a:avLst/>
          </a:prstGeom>
        </p:spPr>
        <p:txBody>
          <a:bodyPr/>
          <a:lstStyle/>
          <a:p>
            <a:r>
              <a:t>Things You Can Notice</a:t>
            </a:r>
          </a:p>
        </p:txBody>
      </p:sp>
      <p:sp>
        <p:nvSpPr>
          <p:cNvPr id="197" name="Body Language…"/>
          <p:cNvSpPr txBox="1">
            <a:spLocks noGrp="1"/>
          </p:cNvSpPr>
          <p:nvPr>
            <p:ph type="body" idx="1"/>
          </p:nvPr>
        </p:nvSpPr>
        <p:spPr>
          <a:prstGeom prst="rect">
            <a:avLst/>
          </a:prstGeom>
        </p:spPr>
        <p:txBody>
          <a:bodyPr numCol="2" spcCol="574040"/>
          <a:lstStyle/>
          <a:p>
            <a:r>
              <a:t>Body Language</a:t>
            </a:r>
          </a:p>
          <a:p>
            <a:r>
              <a:t>Values</a:t>
            </a:r>
          </a:p>
          <a:p>
            <a:r>
              <a:t>Pace</a:t>
            </a:r>
          </a:p>
          <a:p>
            <a:r>
              <a:t>Physical movements &amp; gestures</a:t>
            </a:r>
          </a:p>
          <a:p>
            <a:r>
              <a:t>Tone</a:t>
            </a:r>
          </a:p>
          <a:p>
            <a:r>
              <a:t>Choice of words, particularly repetition</a:t>
            </a:r>
          </a:p>
          <a:p>
            <a:r>
              <a:t>Energy</a:t>
            </a:r>
          </a:p>
          <a:p>
            <a:r>
              <a:t>Silence</a:t>
            </a:r>
          </a:p>
          <a:p>
            <a:r>
              <a:t>Hesitation</a:t>
            </a:r>
          </a:p>
          <a:p>
            <a:r>
              <a:t>Intensity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197"/>
                                        </p:tgtEl>
                                        <p:attrNameLst>
                                          <p:attrName>style.visibility</p:attrName>
                                        </p:attrNameLst>
                                      </p:cBhvr>
                                      <p:to>
                                        <p:strVal val="visible"/>
                                      </p:to>
                                    </p:set>
                                    <p:anim calcmode="lin" valueType="num">
                                      <p:cBhvr>
                                        <p:cTn id="7" dur="1000" fill="hold"/>
                                        <p:tgtEl>
                                          <p:spTgt spid="197"/>
                                        </p:tgtEl>
                                        <p:attrNameLst>
                                          <p:attrName>ppt_x</p:attrName>
                                        </p:attrNameLst>
                                      </p:cBhvr>
                                      <p:tavLst>
                                        <p:tav tm="0">
                                          <p:val>
                                            <p:strVal val="0-#ppt_w/2"/>
                                          </p:val>
                                        </p:tav>
                                        <p:tav tm="100000">
                                          <p:val>
                                            <p:strVal val="#ppt_x"/>
                                          </p:val>
                                        </p:tav>
                                      </p:tavLst>
                                    </p:anim>
                                    <p:anim calcmode="lin" valueType="num">
                                      <p:cBhvr>
                                        <p:cTn id="8" dur="1000" fill="hold"/>
                                        <p:tgtEl>
                                          <p:spTgt spid="1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Let’s Try It Out :…"/>
          <p:cNvSpPr txBox="1">
            <a:spLocks noGrp="1"/>
          </p:cNvSpPr>
          <p:nvPr>
            <p:ph type="ctrTitle"/>
          </p:nvPr>
        </p:nvSpPr>
        <p:spPr>
          <a:xfrm>
            <a:off x="762000" y="834035"/>
            <a:ext cx="11480800" cy="2540001"/>
          </a:xfrm>
          <a:prstGeom prst="rect">
            <a:avLst/>
          </a:prstGeom>
        </p:spPr>
        <p:txBody>
          <a:bodyPr/>
          <a:lstStyle/>
          <a:p>
            <a:r>
              <a:t>Let’s Try It Out : </a:t>
            </a:r>
          </a:p>
          <a:p>
            <a:r>
              <a:t>5 Minutes</a:t>
            </a:r>
          </a:p>
        </p:txBody>
      </p:sp>
      <p:sp>
        <p:nvSpPr>
          <p:cNvPr id="200" name="Pair up…"/>
          <p:cNvSpPr txBox="1">
            <a:spLocks noGrp="1"/>
          </p:cNvSpPr>
          <p:nvPr>
            <p:ph type="subTitle" sz="half" idx="1"/>
          </p:nvPr>
        </p:nvSpPr>
        <p:spPr>
          <a:xfrm>
            <a:off x="762000" y="4150638"/>
            <a:ext cx="11480800" cy="4145766"/>
          </a:xfrm>
          <a:prstGeom prst="rect">
            <a:avLst/>
          </a:prstGeom>
        </p:spPr>
        <p:txBody>
          <a:bodyPr/>
          <a:lstStyle/>
          <a:p>
            <a:pPr marL="358588" indent="-358588" algn="l">
              <a:buSzPct val="75000"/>
              <a:buChar char="•"/>
              <a:defRPr sz="3000"/>
            </a:pPr>
            <a:r>
              <a:t>Pair up</a:t>
            </a:r>
          </a:p>
          <a:p>
            <a:pPr marL="358588" indent="-358588" algn="l">
              <a:buSzPct val="75000"/>
              <a:buChar char="•"/>
              <a:defRPr sz="3000"/>
            </a:pPr>
            <a:r>
              <a:t>Each get’s to ask “Powerful Questions” for  2 1/2 minutes</a:t>
            </a:r>
          </a:p>
          <a:p>
            <a:pPr marL="358588" indent="-358588" algn="l">
              <a:buSzPct val="75000"/>
              <a:buChar char="•"/>
              <a:defRPr sz="3000"/>
            </a:pPr>
            <a:r>
              <a:t>Switch and let the other person ask Powerful Questions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Let’s Try It Out :…"/>
          <p:cNvSpPr txBox="1">
            <a:spLocks noGrp="1"/>
          </p:cNvSpPr>
          <p:nvPr>
            <p:ph type="ctrTitle"/>
          </p:nvPr>
        </p:nvSpPr>
        <p:spPr>
          <a:xfrm>
            <a:off x="762000" y="879306"/>
            <a:ext cx="11480800" cy="2540001"/>
          </a:xfrm>
          <a:prstGeom prst="rect">
            <a:avLst/>
          </a:prstGeom>
        </p:spPr>
        <p:txBody>
          <a:bodyPr/>
          <a:lstStyle/>
          <a:p>
            <a:r>
              <a:t>Let’s Try It Out : </a:t>
            </a:r>
          </a:p>
          <a:p>
            <a:r>
              <a:t>5 Minutes</a:t>
            </a:r>
          </a:p>
        </p:txBody>
      </p:sp>
      <p:sp>
        <p:nvSpPr>
          <p:cNvPr id="203" name="PROMPT:…"/>
          <p:cNvSpPr txBox="1">
            <a:spLocks noGrp="1"/>
          </p:cNvSpPr>
          <p:nvPr>
            <p:ph type="subTitle" sz="quarter" idx="1"/>
          </p:nvPr>
        </p:nvSpPr>
        <p:spPr>
          <a:xfrm>
            <a:off x="762000" y="3681047"/>
            <a:ext cx="11480800" cy="1587941"/>
          </a:xfrm>
          <a:prstGeom prst="rect">
            <a:avLst/>
          </a:prstGeom>
        </p:spPr>
        <p:txBody>
          <a:bodyPr/>
          <a:lstStyle/>
          <a:p>
            <a:pPr>
              <a:defRPr sz="3000"/>
            </a:pPr>
            <a:r>
              <a:t>PROMPT:</a:t>
            </a:r>
          </a:p>
          <a:p>
            <a:pPr>
              <a:defRPr sz="3000"/>
            </a:pPr>
            <a:endParaRPr/>
          </a:p>
          <a:p>
            <a:pPr>
              <a:defRPr sz="3600" b="1" cap="small">
                <a:solidFill>
                  <a:srgbClr val="E22400"/>
                </a:solidFill>
                <a:latin typeface="+mn-lt"/>
                <a:ea typeface="+mn-ea"/>
                <a:cs typeface="+mn-cs"/>
                <a:sym typeface="Helvetica Neue"/>
              </a:defRPr>
            </a:pPr>
            <a:r>
              <a:t>Why are you at Code Camp Today?</a:t>
            </a:r>
          </a:p>
        </p:txBody>
      </p:sp>
      <p:sp>
        <p:nvSpPr>
          <p:cNvPr id="204" name="Questions that start with WHAT…"/>
          <p:cNvSpPr txBox="1"/>
          <p:nvPr/>
        </p:nvSpPr>
        <p:spPr>
          <a:xfrm>
            <a:off x="762000" y="5588000"/>
            <a:ext cx="11480800" cy="3229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261769" indent="-261769" algn="l" defTabSz="426466">
              <a:buSzPct val="75000"/>
              <a:buChar char="•"/>
              <a:defRPr sz="2190">
                <a:solidFill>
                  <a:srgbClr val="FFFFFF"/>
                </a:solidFill>
                <a:effectLst>
                  <a:outerShdw blurRad="37084" dist="18542" dir="5400000" rotWithShape="0">
                    <a:srgbClr val="000000"/>
                  </a:outerShdw>
                </a:effectLst>
              </a:defRPr>
            </a:pPr>
            <a:r>
              <a:t>Questions that start with </a:t>
            </a:r>
            <a:r>
              <a:rPr>
                <a:solidFill>
                  <a:srgbClr val="76BB40"/>
                </a:solidFill>
              </a:rPr>
              <a:t>WHAT</a:t>
            </a:r>
          </a:p>
          <a:p>
            <a:pPr marL="261769" indent="-261769" algn="l" defTabSz="426466">
              <a:buSzPct val="75000"/>
              <a:buChar char="•"/>
              <a:defRPr sz="2190">
                <a:solidFill>
                  <a:srgbClr val="FFFFFF"/>
                </a:solidFill>
                <a:effectLst>
                  <a:outerShdw blurRad="37084" dist="18542" dir="5400000" rotWithShape="0">
                    <a:srgbClr val="000000"/>
                  </a:outerShdw>
                </a:effectLst>
              </a:defRPr>
            </a:pPr>
            <a:endParaRPr>
              <a:solidFill>
                <a:srgbClr val="76BB40"/>
              </a:solidFill>
            </a:endParaRPr>
          </a:p>
          <a:p>
            <a:pPr marL="261769" indent="-261769" algn="l" defTabSz="426466">
              <a:buSzPct val="75000"/>
              <a:buChar char="•"/>
              <a:defRPr sz="2190">
                <a:solidFill>
                  <a:srgbClr val="FFFFFF"/>
                </a:solidFill>
                <a:effectLst>
                  <a:outerShdw blurRad="37084" dist="18542" dir="5400000" rotWithShape="0">
                    <a:srgbClr val="000000"/>
                  </a:outerShdw>
                </a:effectLst>
              </a:defRPr>
            </a:pPr>
            <a:r>
              <a:t>“What does that mean to you”</a:t>
            </a:r>
          </a:p>
          <a:p>
            <a:pPr algn="l" defTabSz="426466">
              <a:defRPr sz="2190">
                <a:solidFill>
                  <a:srgbClr val="FFFFFF"/>
                </a:solidFill>
                <a:effectLst>
                  <a:outerShdw blurRad="37084" dist="18542" dir="5400000" rotWithShape="0">
                    <a:srgbClr val="000000"/>
                  </a:outerShdw>
                </a:effectLst>
              </a:defRPr>
            </a:pPr>
            <a:endParaRPr/>
          </a:p>
          <a:p>
            <a:pPr marL="261769" indent="-261769" algn="l" defTabSz="426466">
              <a:buSzPct val="75000"/>
              <a:buChar char="•"/>
              <a:defRPr sz="2190">
                <a:solidFill>
                  <a:srgbClr val="FFFFFF"/>
                </a:solidFill>
                <a:effectLst>
                  <a:outerShdw blurRad="37084" dist="18542" dir="5400000" rotWithShape="0">
                    <a:srgbClr val="000000"/>
                  </a:outerShdw>
                </a:effectLst>
              </a:defRPr>
            </a:pPr>
            <a:r>
              <a:t>“What’s important to you about X?”</a:t>
            </a:r>
          </a:p>
          <a:p>
            <a:pPr algn="l" defTabSz="426466">
              <a:defRPr sz="2190">
                <a:solidFill>
                  <a:srgbClr val="FFFFFF"/>
                </a:solidFill>
                <a:effectLst>
                  <a:outerShdw blurRad="37084" dist="18542" dir="5400000" rotWithShape="0">
                    <a:srgbClr val="000000"/>
                  </a:outerShdw>
                </a:effectLst>
              </a:defRPr>
            </a:pPr>
            <a:endParaRPr/>
          </a:p>
          <a:p>
            <a:pPr marL="261769" indent="-261769" algn="l" defTabSz="426466">
              <a:buSzPct val="75000"/>
              <a:buChar char="•"/>
              <a:defRPr sz="2190">
                <a:solidFill>
                  <a:srgbClr val="FFFFFF"/>
                </a:solidFill>
                <a:effectLst>
                  <a:outerShdw blurRad="37084" dist="18542" dir="5400000" rotWithShape="0">
                    <a:srgbClr val="000000"/>
                  </a:outerShdw>
                </a:effectLst>
              </a:defRPr>
            </a:pPr>
            <a:r>
              <a:t>“What does that look like”</a:t>
            </a:r>
          </a:p>
          <a:p>
            <a:pPr marL="261769" indent="-261769" algn="l" defTabSz="426466">
              <a:buSzPct val="75000"/>
              <a:buChar char="•"/>
              <a:defRPr sz="2190">
                <a:solidFill>
                  <a:srgbClr val="FFFFFF"/>
                </a:solidFill>
                <a:effectLst>
                  <a:outerShdw blurRad="37084" dist="18542" dir="5400000" rotWithShape="0">
                    <a:srgbClr val="000000"/>
                  </a:outerShdw>
                </a:effectLst>
              </a:defRPr>
            </a:pPr>
            <a:endParaRPr/>
          </a:p>
          <a:p>
            <a:pPr marL="261769" indent="-261769" algn="l" defTabSz="426466">
              <a:buSzPct val="75000"/>
              <a:buChar char="•"/>
              <a:defRPr sz="2190">
                <a:solidFill>
                  <a:srgbClr val="FFFFFF"/>
                </a:solidFill>
                <a:effectLst>
                  <a:outerShdw blurRad="37084" dist="18542" dir="5400000" rotWithShape="0">
                    <a:srgbClr val="000000"/>
                  </a:outerShdw>
                </a:effectLst>
              </a:defRPr>
            </a:pPr>
            <a:r>
              <a:t>“What does success look like to 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203"/>
                                        </p:tgtEl>
                                        <p:attrNameLst>
                                          <p:attrName>style.visibility</p:attrName>
                                        </p:attrNameLst>
                                      </p:cBhvr>
                                      <p:to>
                                        <p:strVal val="visible"/>
                                      </p:to>
                                    </p:set>
                                    <p:anim calcmode="lin" valueType="num">
                                      <p:cBhvr>
                                        <p:cTn id="7" dur="1500" fill="hold"/>
                                        <p:tgtEl>
                                          <p:spTgt spid="203"/>
                                        </p:tgtEl>
                                        <p:attrNameLst>
                                          <p:attrName>ppt_x</p:attrName>
                                        </p:attrNameLst>
                                      </p:cBhvr>
                                      <p:tavLst>
                                        <p:tav tm="0">
                                          <p:val>
                                            <p:strVal val="#ppt_x"/>
                                          </p:val>
                                        </p:tav>
                                        <p:tav tm="100000">
                                          <p:val>
                                            <p:strVal val="#ppt_x"/>
                                          </p:val>
                                        </p:tav>
                                      </p:tavLst>
                                    </p:anim>
                                    <p:anim calcmode="lin" valueType="num">
                                      <p:cBhvr>
                                        <p:cTn id="8" dur="1500" fill="hold"/>
                                        <p:tgtEl>
                                          <p:spTgt spid="203"/>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1" presetClass="entr" presetSubtype="0" fill="hold" grpId="2" nodeType="afterEffect">
                                  <p:stCondLst>
                                    <p:cond delay="0"/>
                                  </p:stCondLst>
                                  <p:iterate>
                                    <p:tmAbs val="0"/>
                                  </p:iterate>
                                  <p:childTnLst>
                                    <p:set>
                                      <p:cBhvr>
                                        <p:cTn id="11" fill="hold"/>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1" animBg="1" advAuto="0"/>
      <p:bldP spid="204"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Recap &amp; Discussion"/>
          <p:cNvSpPr txBox="1">
            <a:spLocks noGrp="1"/>
          </p:cNvSpPr>
          <p:nvPr>
            <p:ph type="title"/>
          </p:nvPr>
        </p:nvSpPr>
        <p:spPr>
          <a:xfrm>
            <a:off x="762000" y="1458058"/>
            <a:ext cx="11480800" cy="2717801"/>
          </a:xfrm>
          <a:prstGeom prst="rect">
            <a:avLst/>
          </a:prstGeom>
        </p:spPr>
        <p:txBody>
          <a:bodyPr/>
          <a:lstStyle/>
          <a:p>
            <a:r>
              <a:t>Recap &amp; Discussion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o All I Have to Do Is Ask Better Questions?"/>
          <p:cNvSpPr txBox="1">
            <a:spLocks noGrp="1"/>
          </p:cNvSpPr>
          <p:nvPr>
            <p:ph type="title"/>
          </p:nvPr>
        </p:nvSpPr>
        <p:spPr>
          <a:prstGeom prst="rect">
            <a:avLst/>
          </a:prstGeom>
        </p:spPr>
        <p:txBody>
          <a:bodyPr/>
          <a:lstStyle/>
          <a:p>
            <a:r>
              <a:t>So All I Have to Do Is Ask Better Questions?</a:t>
            </a:r>
          </a:p>
        </p:txBody>
      </p:sp>
      <p:sp>
        <p:nvSpPr>
          <p:cNvPr id="211" name="Not Quite ... But we’re on our way…"/>
          <p:cNvSpPr txBox="1">
            <a:spLocks noGrp="1"/>
          </p:cNvSpPr>
          <p:nvPr>
            <p:ph type="body" sz="half" idx="1"/>
          </p:nvPr>
        </p:nvSpPr>
        <p:spPr>
          <a:xfrm>
            <a:off x="762000" y="2413000"/>
            <a:ext cx="5673538" cy="5673538"/>
          </a:xfrm>
          <a:prstGeom prst="rect">
            <a:avLst/>
          </a:prstGeom>
        </p:spPr>
        <p:txBody>
          <a:bodyPr/>
          <a:lstStyle/>
          <a:p>
            <a:r>
              <a:t>Not Quite ... But we’re on our way</a:t>
            </a:r>
          </a:p>
          <a:p>
            <a:r>
              <a:t>We need to leverage our ability to ask powerful questions and turn that into something;</a:t>
            </a:r>
          </a:p>
        </p:txBody>
      </p:sp>
      <p:pic>
        <p:nvPicPr>
          <p:cNvPr id="212" name="Movie" descr="Movie"/>
          <p:cNvPicPr>
            <a:picLocks/>
          </p:cNvPicPr>
          <p:nvPr/>
        </p:nvPicPr>
        <p:blipFill>
          <a:blip r:embed="rId2">
            <a:extLst/>
          </a:blip>
          <a:stretch>
            <a:fillRect/>
          </a:stretch>
        </p:blipFill>
        <p:spPr>
          <a:xfrm>
            <a:off x="6853351" y="3376298"/>
            <a:ext cx="5609354" cy="300100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425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Building Alliances"/>
          <p:cNvSpPr txBox="1">
            <a:spLocks noGrp="1"/>
          </p:cNvSpPr>
          <p:nvPr>
            <p:ph type="title"/>
          </p:nvPr>
        </p:nvSpPr>
        <p:spPr>
          <a:prstGeom prst="rect">
            <a:avLst/>
          </a:prstGeom>
        </p:spPr>
        <p:txBody>
          <a:bodyPr/>
          <a:lstStyle/>
          <a:p>
            <a:r>
              <a:t>Building Alliances</a:t>
            </a:r>
          </a:p>
        </p:txBody>
      </p:sp>
      <p:sp>
        <p:nvSpPr>
          <p:cNvPr id="215" name="Without Alignment, friction &amp; conflict can result from not knowing what’s important to people;…"/>
          <p:cNvSpPr txBox="1">
            <a:spLocks noGrp="1"/>
          </p:cNvSpPr>
          <p:nvPr>
            <p:ph type="body" idx="1"/>
          </p:nvPr>
        </p:nvSpPr>
        <p:spPr>
          <a:prstGeom prst="rect">
            <a:avLst/>
          </a:prstGeom>
        </p:spPr>
        <p:txBody>
          <a:bodyPr/>
          <a:lstStyle/>
          <a:p>
            <a:r>
              <a:t>Without Alignment, friction &amp; conflict can result from not knowing what’s important to people;</a:t>
            </a:r>
          </a:p>
          <a:p>
            <a:r>
              <a:rPr b="1">
                <a:solidFill>
                  <a:schemeClr val="accent6"/>
                </a:solidFill>
                <a:latin typeface="+mn-lt"/>
                <a:ea typeface="+mn-ea"/>
                <a:cs typeface="+mn-cs"/>
                <a:sym typeface="Helvetica Neue"/>
              </a:rPr>
              <a:t>Implicit Expectations</a:t>
            </a:r>
            <a:r>
              <a:t> of results or behavior can lead to frustration;</a:t>
            </a:r>
          </a:p>
          <a:p>
            <a:r>
              <a:t>Building alliances allows implicit goals and expectations to be shared;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1" build="p" bldLvl="5"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Back to The Story}"/>
          <p:cNvSpPr txBox="1">
            <a:spLocks noGrp="1"/>
          </p:cNvSpPr>
          <p:nvPr>
            <p:ph type="title"/>
          </p:nvPr>
        </p:nvSpPr>
        <p:spPr>
          <a:prstGeom prst="rect">
            <a:avLst/>
          </a:prstGeom>
        </p:spPr>
        <p:txBody>
          <a:bodyPr/>
          <a:lstStyle/>
          <a:p>
            <a:r>
              <a:t>{Back to The Story}</a:t>
            </a:r>
          </a:p>
        </p:txBody>
      </p:sp>
      <p:sp>
        <p:nvSpPr>
          <p:cNvPr id="218" name="Realized I was full of Implicit Expectations:…"/>
          <p:cNvSpPr txBox="1">
            <a:spLocks noGrp="1"/>
          </p:cNvSpPr>
          <p:nvPr>
            <p:ph type="body" idx="1"/>
          </p:nvPr>
        </p:nvSpPr>
        <p:spPr>
          <a:xfrm>
            <a:off x="762000" y="2571449"/>
            <a:ext cx="11480800" cy="6362701"/>
          </a:xfrm>
          <a:prstGeom prst="rect">
            <a:avLst/>
          </a:prstGeom>
        </p:spPr>
        <p:txBody>
          <a:bodyPr/>
          <a:lstStyle/>
          <a:p>
            <a:r>
              <a:t>Realized I was full of </a:t>
            </a:r>
            <a:r>
              <a:rPr>
                <a:solidFill>
                  <a:schemeClr val="accent4"/>
                </a:solidFill>
              </a:rPr>
              <a:t>Implicit Expectations</a:t>
            </a:r>
            <a:r>
              <a:t>:</a:t>
            </a:r>
          </a:p>
          <a:p>
            <a:r>
              <a:t>Thought check-ins &amp; discussions would happen organically as needed (door’s always open policy);</a:t>
            </a:r>
          </a:p>
          <a:p>
            <a:r>
              <a:t>Realized with founder I </a:t>
            </a:r>
            <a:r>
              <a:rPr b="1">
                <a:solidFill>
                  <a:schemeClr val="accent3">
                    <a:hueOff val="-1022247"/>
                    <a:satOff val="34289"/>
                    <a:lumOff val="-18384"/>
                  </a:schemeClr>
                </a:solidFill>
                <a:latin typeface="+mn-lt"/>
                <a:ea typeface="+mn-ea"/>
                <a:cs typeface="+mn-cs"/>
                <a:sym typeface="Helvetica Neue"/>
              </a:rPr>
              <a:t>thought</a:t>
            </a:r>
            <a:r>
              <a:t> I knew the path we were on, but did I really??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1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1" build="p" bldLvl="5"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How to Build an Alliance"/>
          <p:cNvSpPr txBox="1">
            <a:spLocks noGrp="1"/>
          </p:cNvSpPr>
          <p:nvPr>
            <p:ph type="title"/>
          </p:nvPr>
        </p:nvSpPr>
        <p:spPr>
          <a:prstGeom prst="rect">
            <a:avLst/>
          </a:prstGeom>
        </p:spPr>
        <p:txBody>
          <a:bodyPr/>
          <a:lstStyle/>
          <a:p>
            <a:r>
              <a:t>How to Build an Alliance</a:t>
            </a:r>
          </a:p>
        </p:txBody>
      </p:sp>
      <p:sp>
        <p:nvSpPr>
          <p:cNvPr id="221" name="Two-way conversation to identify what’s really important to both parties;…"/>
          <p:cNvSpPr txBox="1">
            <a:spLocks noGrp="1"/>
          </p:cNvSpPr>
          <p:nvPr>
            <p:ph type="body" idx="1"/>
          </p:nvPr>
        </p:nvSpPr>
        <p:spPr>
          <a:prstGeom prst="rect">
            <a:avLst/>
          </a:prstGeom>
        </p:spPr>
        <p:txBody>
          <a:bodyPr/>
          <a:lstStyle/>
          <a:p>
            <a:r>
              <a:t>Two-way conversation to identify what’s really important to both parties;</a:t>
            </a:r>
          </a:p>
          <a:p>
            <a:r>
              <a:t>Find Shared Alignment;</a:t>
            </a:r>
          </a:p>
          <a:p>
            <a:pPr lvl="1"/>
            <a:r>
              <a:t>Reframe the problem and shift the perspective</a:t>
            </a:r>
          </a:p>
          <a:p>
            <a:r>
              <a:t>Identify the next Steps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2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1" build="p" bldLvl="5"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Areas Worth Looking At"/>
          <p:cNvSpPr txBox="1">
            <a:spLocks noGrp="1"/>
          </p:cNvSpPr>
          <p:nvPr>
            <p:ph type="title"/>
          </p:nvPr>
        </p:nvSpPr>
        <p:spPr>
          <a:prstGeom prst="rect">
            <a:avLst/>
          </a:prstGeom>
        </p:spPr>
        <p:txBody>
          <a:bodyPr/>
          <a:lstStyle/>
          <a:p>
            <a:r>
              <a:t>Areas Worth Looking At</a:t>
            </a:r>
          </a:p>
        </p:txBody>
      </p:sp>
      <p:sp>
        <p:nvSpPr>
          <p:cNvPr id="226" name="Preferred communication style…"/>
          <p:cNvSpPr txBox="1">
            <a:spLocks noGrp="1"/>
          </p:cNvSpPr>
          <p:nvPr>
            <p:ph type="body" idx="1"/>
          </p:nvPr>
        </p:nvSpPr>
        <p:spPr>
          <a:prstGeom prst="rect">
            <a:avLst/>
          </a:prstGeom>
        </p:spPr>
        <p:txBody>
          <a:bodyPr/>
          <a:lstStyle/>
          <a:p>
            <a:pPr marL="316991" indent="-316991" defTabSz="455675">
              <a:spcBef>
                <a:spcPts val="3200"/>
              </a:spcBef>
              <a:defRPr sz="2651">
                <a:effectLst>
                  <a:outerShdw blurRad="39624" dist="19812" dir="5400000" rotWithShape="0">
                    <a:srgbClr val="000000"/>
                  </a:outerShdw>
                </a:effectLst>
              </a:defRPr>
            </a:pPr>
            <a:r>
              <a:t>Preferred communication style</a:t>
            </a:r>
          </a:p>
          <a:p>
            <a:pPr marL="316991" indent="-316991" defTabSz="455675">
              <a:spcBef>
                <a:spcPts val="3200"/>
              </a:spcBef>
              <a:defRPr sz="2651">
                <a:effectLst>
                  <a:outerShdw blurRad="39624" dist="19812" dir="5400000" rotWithShape="0">
                    <a:srgbClr val="000000"/>
                  </a:outerShdw>
                </a:effectLst>
              </a:defRPr>
            </a:pPr>
            <a:r>
              <a:t>Ownership of tasks</a:t>
            </a:r>
          </a:p>
          <a:p>
            <a:pPr marL="316991" indent="-316991" defTabSz="455675">
              <a:spcBef>
                <a:spcPts val="3200"/>
              </a:spcBef>
              <a:defRPr sz="2651">
                <a:effectLst>
                  <a:outerShdw blurRad="39624" dist="19812" dir="5400000" rotWithShape="0">
                    <a:srgbClr val="000000"/>
                  </a:outerShdw>
                </a:effectLst>
              </a:defRPr>
            </a:pPr>
            <a:r>
              <a:t>How to follow up &amp; hold each other accountable</a:t>
            </a:r>
          </a:p>
          <a:p>
            <a:pPr marL="316991" indent="-316991" defTabSz="455675">
              <a:spcBef>
                <a:spcPts val="3200"/>
              </a:spcBef>
              <a:defRPr sz="2651">
                <a:effectLst>
                  <a:outerShdw blurRad="39624" dist="19812" dir="5400000" rotWithShape="0">
                    <a:srgbClr val="000000"/>
                  </a:outerShdw>
                </a:effectLst>
              </a:defRPr>
            </a:pPr>
            <a:r>
              <a:t>Acceptable response time</a:t>
            </a:r>
          </a:p>
          <a:p>
            <a:pPr marL="316991" indent="-316991" defTabSz="455675">
              <a:spcBef>
                <a:spcPts val="3200"/>
              </a:spcBef>
              <a:defRPr sz="2651">
                <a:effectLst>
                  <a:outerShdw blurRad="39624" dist="19812" dir="5400000" rotWithShape="0">
                    <a:srgbClr val="000000"/>
                  </a:outerShdw>
                </a:effectLst>
              </a:defRPr>
            </a:pPr>
            <a:r>
              <a:t>What was a project you really loved working on? </a:t>
            </a:r>
          </a:p>
          <a:p>
            <a:pPr marL="316991" indent="-316991" defTabSz="455675">
              <a:spcBef>
                <a:spcPts val="3200"/>
              </a:spcBef>
              <a:defRPr sz="2651">
                <a:effectLst>
                  <a:outerShdw blurRad="39624" dist="19812" dir="5400000" rotWithShape="0">
                    <a:srgbClr val="000000"/>
                  </a:outerShdw>
                </a:effectLst>
              </a:defRPr>
            </a:pPr>
            <a:r>
              <a:t>Known pet peeves</a:t>
            </a:r>
          </a:p>
          <a:p>
            <a:pPr marL="633983" lvl="1" indent="-316991" defTabSz="455675">
              <a:spcBef>
                <a:spcPts val="3200"/>
              </a:spcBef>
              <a:defRPr sz="2651">
                <a:effectLst>
                  <a:outerShdw blurRad="39624" dist="19812" dir="5400000" rotWithShape="0">
                    <a:srgbClr val="000000"/>
                  </a:outerShdw>
                </a:effectLst>
              </a:defRPr>
            </a:pPr>
            <a:r>
              <a:t>How will I know something is bothering you?</a:t>
            </a:r>
          </a:p>
          <a:p>
            <a:pPr marL="316991" indent="-316991" defTabSz="455675">
              <a:spcBef>
                <a:spcPts val="3200"/>
              </a:spcBef>
              <a:defRPr sz="2651">
                <a:effectLst>
                  <a:outerShdw blurRad="39624" dist="19812" dir="5400000" rotWithShape="0">
                    <a:srgbClr val="000000"/>
                  </a:outerShdw>
                </a:effectLst>
              </a:defRPr>
            </a:pPr>
            <a:r>
              <a:t>WHAT DOES SUCCESS LOOK LIKE?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26">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226">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1" nodeType="afterEffect">
                                  <p:stCondLst>
                                    <p:cond delay="0"/>
                                  </p:stCondLst>
                                  <p:iterate>
                                    <p:tmAbs val="0"/>
                                  </p:iterate>
                                  <p:childTnLst>
                                    <p:set>
                                      <p:cBhvr>
                                        <p:cTn id="17" fill="hold"/>
                                        <p:tgtEl>
                                          <p:spTgt spid="226">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1" nodeType="afterEffect">
                                  <p:stCondLst>
                                    <p:cond delay="0"/>
                                  </p:stCondLst>
                                  <p:iterate>
                                    <p:tmAbs val="0"/>
                                  </p:iterate>
                                  <p:childTnLst>
                                    <p:set>
                                      <p:cBhvr>
                                        <p:cTn id="20" fill="hold"/>
                                        <p:tgtEl>
                                          <p:spTgt spid="226">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226">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226">
                                            <p:txEl>
                                              <p:pRg st="6" end="6"/>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1" nodeType="afterEffect">
                                  <p:stCondLst>
                                    <p:cond delay="0"/>
                                  </p:stCondLst>
                                  <p:iterate>
                                    <p:tmAbs val="0"/>
                                  </p:iterate>
                                  <p:childTnLst>
                                    <p:set>
                                      <p:cBhvr>
                                        <p:cTn id="29" fill="hold"/>
                                        <p:tgtEl>
                                          <p:spTgt spid="2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Image" descr="Image"/>
          <p:cNvPicPr>
            <a:picLocks noGrp="1" noChangeAspect="1"/>
          </p:cNvPicPr>
          <p:nvPr>
            <p:ph type="pic" idx="13"/>
          </p:nvPr>
        </p:nvPicPr>
        <p:blipFill>
          <a:blip r:embed="rId2">
            <a:extLst/>
          </a:blip>
          <a:srcRect l="17164" r="17164"/>
          <a:stretch>
            <a:fillRect/>
          </a:stretch>
        </p:blipFill>
        <p:spPr>
          <a:prstGeom prst="rect">
            <a:avLst/>
          </a:prstGeom>
        </p:spPr>
      </p:pic>
      <p:sp>
        <p:nvSpPr>
          <p:cNvPr id="229" name="Times when it may be…"/>
          <p:cNvSpPr txBox="1">
            <a:spLocks noGrp="1"/>
          </p:cNvSpPr>
          <p:nvPr>
            <p:ph type="title"/>
          </p:nvPr>
        </p:nvSpPr>
        <p:spPr>
          <a:prstGeom prst="rect">
            <a:avLst/>
          </a:prstGeom>
        </p:spPr>
        <p:txBody>
          <a:bodyPr/>
          <a:lstStyle/>
          <a:p>
            <a:r>
              <a:t>Times when it may be </a:t>
            </a:r>
          </a:p>
          <a:p>
            <a:r>
              <a:t>Useful to Have An Alliance</a:t>
            </a:r>
          </a:p>
        </p:txBody>
      </p:sp>
      <p:sp>
        <p:nvSpPr>
          <p:cNvPr id="230" name="New Report…"/>
          <p:cNvSpPr txBox="1">
            <a:spLocks noGrp="1"/>
          </p:cNvSpPr>
          <p:nvPr>
            <p:ph type="body" sz="half" idx="1"/>
          </p:nvPr>
        </p:nvSpPr>
        <p:spPr>
          <a:prstGeom prst="rect">
            <a:avLst/>
          </a:prstGeom>
        </p:spPr>
        <p:txBody>
          <a:bodyPr/>
          <a:lstStyle/>
          <a:p>
            <a:r>
              <a:t>New Report</a:t>
            </a:r>
          </a:p>
          <a:p>
            <a:r>
              <a:t>New Manager</a:t>
            </a:r>
          </a:p>
          <a:p>
            <a:r>
              <a:t>New Hire</a:t>
            </a:r>
          </a:p>
          <a:p>
            <a:r>
              <a:t>New Project Kickoff</a:t>
            </a:r>
          </a:p>
        </p:txBody>
      </p:sp>
      <p:grpSp>
        <p:nvGrpSpPr>
          <p:cNvPr id="301" name="Drawing"/>
          <p:cNvGrpSpPr/>
          <p:nvPr/>
        </p:nvGrpSpPr>
        <p:grpSpPr>
          <a:xfrm>
            <a:off x="280025" y="1696619"/>
            <a:ext cx="12749550" cy="6794794"/>
            <a:chOff x="-3134961" y="-2429546"/>
            <a:chExt cx="12749549" cy="6794793"/>
          </a:xfrm>
        </p:grpSpPr>
        <p:pic>
          <p:nvPicPr>
            <p:cNvPr id="231" name="Line" descr="Line"/>
            <p:cNvPicPr>
              <a:picLocks/>
            </p:cNvPicPr>
            <p:nvPr/>
          </p:nvPicPr>
          <p:blipFill>
            <a:blip r:embed="rId3">
              <a:extLst/>
            </a:blip>
            <a:stretch>
              <a:fillRect/>
            </a:stretch>
          </p:blipFill>
          <p:spPr>
            <a:xfrm>
              <a:off x="-3134962" y="-525152"/>
              <a:ext cx="5009583" cy="4890399"/>
            </a:xfrm>
            <a:prstGeom prst="rect">
              <a:avLst/>
            </a:prstGeom>
            <a:effectLst/>
          </p:spPr>
        </p:pic>
        <p:pic>
          <p:nvPicPr>
            <p:cNvPr id="233" name="Line" descr="Line"/>
            <p:cNvPicPr>
              <a:picLocks/>
            </p:cNvPicPr>
            <p:nvPr/>
          </p:nvPicPr>
          <p:blipFill>
            <a:blip r:embed="rId4">
              <a:extLst/>
            </a:blip>
            <a:stretch>
              <a:fillRect/>
            </a:stretch>
          </p:blipFill>
          <p:spPr>
            <a:xfrm>
              <a:off x="1677455" y="-586882"/>
              <a:ext cx="1987227" cy="2144748"/>
            </a:xfrm>
            <a:prstGeom prst="rect">
              <a:avLst/>
            </a:prstGeom>
            <a:effectLst/>
          </p:spPr>
        </p:pic>
        <p:pic>
          <p:nvPicPr>
            <p:cNvPr id="235" name="Line" descr="Line"/>
            <p:cNvPicPr>
              <a:picLocks/>
            </p:cNvPicPr>
            <p:nvPr/>
          </p:nvPicPr>
          <p:blipFill>
            <a:blip r:embed="rId5">
              <a:extLst/>
            </a:blip>
            <a:stretch>
              <a:fillRect/>
            </a:stretch>
          </p:blipFill>
          <p:spPr>
            <a:xfrm>
              <a:off x="4019441" y="-1379329"/>
              <a:ext cx="154119" cy="850763"/>
            </a:xfrm>
            <a:prstGeom prst="rect">
              <a:avLst/>
            </a:prstGeom>
            <a:effectLst/>
          </p:spPr>
        </p:pic>
        <p:pic>
          <p:nvPicPr>
            <p:cNvPr id="237" name="Line" descr="Line"/>
            <p:cNvPicPr>
              <a:picLocks/>
            </p:cNvPicPr>
            <p:nvPr/>
          </p:nvPicPr>
          <p:blipFill>
            <a:blip r:embed="rId6">
              <a:extLst/>
            </a:blip>
            <a:stretch>
              <a:fillRect/>
            </a:stretch>
          </p:blipFill>
          <p:spPr>
            <a:xfrm>
              <a:off x="4050948" y="-1452844"/>
              <a:ext cx="406170" cy="815755"/>
            </a:xfrm>
            <a:prstGeom prst="rect">
              <a:avLst/>
            </a:prstGeom>
            <a:effectLst/>
          </p:spPr>
        </p:pic>
        <p:pic>
          <p:nvPicPr>
            <p:cNvPr id="239" name="Line" descr="Line"/>
            <p:cNvPicPr>
              <a:picLocks/>
            </p:cNvPicPr>
            <p:nvPr/>
          </p:nvPicPr>
          <p:blipFill>
            <a:blip r:embed="rId7">
              <a:extLst/>
            </a:blip>
            <a:stretch>
              <a:fillRect/>
            </a:stretch>
          </p:blipFill>
          <p:spPr>
            <a:xfrm>
              <a:off x="4092956" y="-1074766"/>
              <a:ext cx="322154" cy="311651"/>
            </a:xfrm>
            <a:prstGeom prst="rect">
              <a:avLst/>
            </a:prstGeom>
            <a:effectLst/>
          </p:spPr>
        </p:pic>
        <p:pic>
          <p:nvPicPr>
            <p:cNvPr id="241" name="Line" descr="Line"/>
            <p:cNvPicPr>
              <a:picLocks/>
            </p:cNvPicPr>
            <p:nvPr/>
          </p:nvPicPr>
          <p:blipFill>
            <a:blip r:embed="rId8">
              <a:extLst/>
            </a:blip>
            <a:stretch>
              <a:fillRect/>
            </a:stretch>
          </p:blipFill>
          <p:spPr>
            <a:xfrm>
              <a:off x="4474179" y="-1211294"/>
              <a:ext cx="298005" cy="349623"/>
            </a:xfrm>
            <a:prstGeom prst="rect">
              <a:avLst/>
            </a:prstGeom>
            <a:effectLst/>
          </p:spPr>
        </p:pic>
        <p:pic>
          <p:nvPicPr>
            <p:cNvPr id="243" name="Line" descr="Line"/>
            <p:cNvPicPr>
              <a:picLocks/>
            </p:cNvPicPr>
            <p:nvPr/>
          </p:nvPicPr>
          <p:blipFill>
            <a:blip r:embed="rId9">
              <a:extLst/>
            </a:blip>
            <a:stretch>
              <a:fillRect/>
            </a:stretch>
          </p:blipFill>
          <p:spPr>
            <a:xfrm>
              <a:off x="4709143" y="-1290209"/>
              <a:ext cx="283586" cy="303432"/>
            </a:xfrm>
            <a:prstGeom prst="rect">
              <a:avLst/>
            </a:prstGeom>
            <a:effectLst/>
          </p:spPr>
        </p:pic>
        <p:pic>
          <p:nvPicPr>
            <p:cNvPr id="245" name="Line" descr="Line"/>
            <p:cNvPicPr>
              <a:picLocks/>
            </p:cNvPicPr>
            <p:nvPr/>
          </p:nvPicPr>
          <p:blipFill>
            <a:blip r:embed="rId10">
              <a:extLst/>
            </a:blip>
            <a:stretch>
              <a:fillRect/>
            </a:stretch>
          </p:blipFill>
          <p:spPr>
            <a:xfrm>
              <a:off x="4895975" y="-1361763"/>
              <a:ext cx="338304" cy="296928"/>
            </a:xfrm>
            <a:prstGeom prst="rect">
              <a:avLst/>
            </a:prstGeom>
            <a:effectLst/>
          </p:spPr>
        </p:pic>
        <p:pic>
          <p:nvPicPr>
            <p:cNvPr id="247" name="Line" descr="Line"/>
            <p:cNvPicPr>
              <a:picLocks/>
            </p:cNvPicPr>
            <p:nvPr/>
          </p:nvPicPr>
          <p:blipFill>
            <a:blip r:embed="rId11">
              <a:extLst/>
            </a:blip>
            <a:stretch>
              <a:fillRect/>
            </a:stretch>
          </p:blipFill>
          <p:spPr>
            <a:xfrm>
              <a:off x="4964637" y="-1820421"/>
              <a:ext cx="395668" cy="700232"/>
            </a:xfrm>
            <a:prstGeom prst="rect">
              <a:avLst/>
            </a:prstGeom>
            <a:effectLst/>
          </p:spPr>
        </p:pic>
        <p:pic>
          <p:nvPicPr>
            <p:cNvPr id="249" name="Line" descr="Line"/>
            <p:cNvPicPr>
              <a:picLocks/>
            </p:cNvPicPr>
            <p:nvPr/>
          </p:nvPicPr>
          <p:blipFill>
            <a:blip r:embed="rId12">
              <a:extLst/>
            </a:blip>
            <a:stretch>
              <a:fillRect/>
            </a:stretch>
          </p:blipFill>
          <p:spPr>
            <a:xfrm>
              <a:off x="5269200" y="-1511919"/>
              <a:ext cx="259140" cy="364110"/>
            </a:xfrm>
            <a:prstGeom prst="rect">
              <a:avLst/>
            </a:prstGeom>
            <a:effectLst/>
          </p:spPr>
        </p:pic>
        <p:pic>
          <p:nvPicPr>
            <p:cNvPr id="251" name="Line" descr="Line"/>
            <p:cNvPicPr>
              <a:picLocks/>
            </p:cNvPicPr>
            <p:nvPr/>
          </p:nvPicPr>
          <p:blipFill>
            <a:blip r:embed="rId13">
              <a:extLst/>
            </a:blip>
            <a:stretch>
              <a:fillRect/>
            </a:stretch>
          </p:blipFill>
          <p:spPr>
            <a:xfrm>
              <a:off x="5479244" y="-1589373"/>
              <a:ext cx="217131" cy="343596"/>
            </a:xfrm>
            <a:prstGeom prst="rect">
              <a:avLst/>
            </a:prstGeom>
            <a:effectLst/>
          </p:spPr>
        </p:pic>
        <p:pic>
          <p:nvPicPr>
            <p:cNvPr id="253" name="Line" descr="Line"/>
            <p:cNvPicPr>
              <a:picLocks/>
            </p:cNvPicPr>
            <p:nvPr/>
          </p:nvPicPr>
          <p:blipFill>
            <a:blip r:embed="rId14">
              <a:extLst/>
            </a:blip>
            <a:stretch>
              <a:fillRect/>
            </a:stretch>
          </p:blipFill>
          <p:spPr>
            <a:xfrm>
              <a:off x="5694976" y="-1589373"/>
              <a:ext cx="305962" cy="282211"/>
            </a:xfrm>
            <a:prstGeom prst="rect">
              <a:avLst/>
            </a:prstGeom>
            <a:effectLst/>
          </p:spPr>
        </p:pic>
        <p:pic>
          <p:nvPicPr>
            <p:cNvPr id="255" name="Line" descr="Line"/>
            <p:cNvPicPr>
              <a:picLocks/>
            </p:cNvPicPr>
            <p:nvPr/>
          </p:nvPicPr>
          <p:blipFill>
            <a:blip r:embed="rId15">
              <a:extLst/>
            </a:blip>
            <a:stretch>
              <a:fillRect/>
            </a:stretch>
          </p:blipFill>
          <p:spPr>
            <a:xfrm>
              <a:off x="5857322" y="-2009460"/>
              <a:ext cx="392168" cy="697357"/>
            </a:xfrm>
            <a:prstGeom prst="rect">
              <a:avLst/>
            </a:prstGeom>
            <a:effectLst/>
          </p:spPr>
        </p:pic>
        <p:pic>
          <p:nvPicPr>
            <p:cNvPr id="257" name="Line" descr="Line"/>
            <p:cNvPicPr>
              <a:picLocks/>
            </p:cNvPicPr>
            <p:nvPr/>
          </p:nvPicPr>
          <p:blipFill>
            <a:blip r:embed="rId16">
              <a:extLst/>
            </a:blip>
            <a:stretch>
              <a:fillRect/>
            </a:stretch>
          </p:blipFill>
          <p:spPr>
            <a:xfrm>
              <a:off x="5930838" y="-1725901"/>
              <a:ext cx="280144" cy="238136"/>
            </a:xfrm>
            <a:prstGeom prst="rect">
              <a:avLst/>
            </a:prstGeom>
            <a:effectLst/>
          </p:spPr>
        </p:pic>
        <p:pic>
          <p:nvPicPr>
            <p:cNvPr id="259" name="Line" descr="Line"/>
            <p:cNvPicPr>
              <a:picLocks/>
            </p:cNvPicPr>
            <p:nvPr/>
          </p:nvPicPr>
          <p:blipFill>
            <a:blip r:embed="rId17">
              <a:extLst/>
            </a:blip>
            <a:stretch>
              <a:fillRect/>
            </a:stretch>
          </p:blipFill>
          <p:spPr>
            <a:xfrm>
              <a:off x="6193392" y="-1752521"/>
              <a:ext cx="406171" cy="329077"/>
            </a:xfrm>
            <a:prstGeom prst="rect">
              <a:avLst/>
            </a:prstGeom>
            <a:effectLst/>
          </p:spPr>
        </p:pic>
        <p:pic>
          <p:nvPicPr>
            <p:cNvPr id="261" name="Line" descr="Line"/>
            <p:cNvPicPr>
              <a:picLocks/>
            </p:cNvPicPr>
            <p:nvPr/>
          </p:nvPicPr>
          <p:blipFill>
            <a:blip r:embed="rId18">
              <a:extLst/>
            </a:blip>
            <a:stretch>
              <a:fillRect/>
            </a:stretch>
          </p:blipFill>
          <p:spPr>
            <a:xfrm>
              <a:off x="4891122" y="-245094"/>
              <a:ext cx="313657" cy="760129"/>
            </a:xfrm>
            <a:prstGeom prst="rect">
              <a:avLst/>
            </a:prstGeom>
            <a:effectLst/>
          </p:spPr>
        </p:pic>
        <p:pic>
          <p:nvPicPr>
            <p:cNvPr id="263" name="Line" descr="Line"/>
            <p:cNvPicPr>
              <a:picLocks/>
            </p:cNvPicPr>
            <p:nvPr/>
          </p:nvPicPr>
          <p:blipFill>
            <a:blip r:embed="rId19">
              <a:extLst/>
            </a:blip>
            <a:stretch>
              <a:fillRect/>
            </a:stretch>
          </p:blipFill>
          <p:spPr>
            <a:xfrm>
              <a:off x="4472604" y="-560159"/>
              <a:ext cx="730169" cy="899773"/>
            </a:xfrm>
            <a:prstGeom prst="rect">
              <a:avLst/>
            </a:prstGeom>
            <a:effectLst/>
          </p:spPr>
        </p:pic>
        <p:pic>
          <p:nvPicPr>
            <p:cNvPr id="265" name="Line" descr="Line"/>
            <p:cNvPicPr>
              <a:picLocks/>
            </p:cNvPicPr>
            <p:nvPr/>
          </p:nvPicPr>
          <p:blipFill>
            <a:blip r:embed="rId20">
              <a:extLst/>
            </a:blip>
            <a:stretch>
              <a:fillRect/>
            </a:stretch>
          </p:blipFill>
          <p:spPr>
            <a:xfrm>
              <a:off x="5164178" y="-243534"/>
              <a:ext cx="322153" cy="523635"/>
            </a:xfrm>
            <a:prstGeom prst="rect">
              <a:avLst/>
            </a:prstGeom>
            <a:effectLst/>
          </p:spPr>
        </p:pic>
        <p:pic>
          <p:nvPicPr>
            <p:cNvPr id="267" name="Line" descr="Line"/>
            <p:cNvPicPr>
              <a:picLocks/>
            </p:cNvPicPr>
            <p:nvPr/>
          </p:nvPicPr>
          <p:blipFill>
            <a:blip r:embed="rId21">
              <a:extLst/>
            </a:blip>
            <a:stretch>
              <a:fillRect/>
            </a:stretch>
          </p:blipFill>
          <p:spPr>
            <a:xfrm>
              <a:off x="5458239" y="-362640"/>
              <a:ext cx="378882" cy="418695"/>
            </a:xfrm>
            <a:prstGeom prst="rect">
              <a:avLst/>
            </a:prstGeom>
            <a:effectLst/>
          </p:spPr>
        </p:pic>
        <p:pic>
          <p:nvPicPr>
            <p:cNvPr id="269" name="Line" descr="Line"/>
            <p:cNvPicPr>
              <a:picLocks/>
            </p:cNvPicPr>
            <p:nvPr/>
          </p:nvPicPr>
          <p:blipFill>
            <a:blip r:embed="rId22">
              <a:extLst/>
            </a:blip>
            <a:stretch>
              <a:fillRect/>
            </a:stretch>
          </p:blipFill>
          <p:spPr>
            <a:xfrm>
              <a:off x="5808666" y="-528653"/>
              <a:ext cx="278292" cy="474135"/>
            </a:xfrm>
            <a:prstGeom prst="rect">
              <a:avLst/>
            </a:prstGeom>
            <a:effectLst/>
          </p:spPr>
        </p:pic>
        <p:pic>
          <p:nvPicPr>
            <p:cNvPr id="271" name="Line" descr="Line"/>
            <p:cNvPicPr>
              <a:picLocks/>
            </p:cNvPicPr>
            <p:nvPr/>
          </p:nvPicPr>
          <p:blipFill>
            <a:blip r:embed="rId23">
              <a:extLst/>
            </a:blip>
            <a:stretch>
              <a:fillRect/>
            </a:stretch>
          </p:blipFill>
          <p:spPr>
            <a:xfrm>
              <a:off x="5867824" y="-1064264"/>
              <a:ext cx="432572" cy="774173"/>
            </a:xfrm>
            <a:prstGeom prst="rect">
              <a:avLst/>
            </a:prstGeom>
            <a:effectLst/>
          </p:spPr>
        </p:pic>
        <p:pic>
          <p:nvPicPr>
            <p:cNvPr id="273" name="Line" descr="Line"/>
            <p:cNvPicPr>
              <a:picLocks/>
            </p:cNvPicPr>
            <p:nvPr/>
          </p:nvPicPr>
          <p:blipFill>
            <a:blip r:embed="rId24">
              <a:extLst/>
            </a:blip>
            <a:stretch>
              <a:fillRect/>
            </a:stretch>
          </p:blipFill>
          <p:spPr>
            <a:xfrm>
              <a:off x="5941339" y="-896229"/>
              <a:ext cx="416674" cy="458681"/>
            </a:xfrm>
            <a:prstGeom prst="rect">
              <a:avLst/>
            </a:prstGeom>
            <a:effectLst/>
          </p:spPr>
        </p:pic>
        <p:pic>
          <p:nvPicPr>
            <p:cNvPr id="275" name="Line" descr="Line"/>
            <p:cNvPicPr>
              <a:picLocks/>
            </p:cNvPicPr>
            <p:nvPr/>
          </p:nvPicPr>
          <p:blipFill>
            <a:blip r:embed="rId25">
              <a:extLst/>
            </a:blip>
            <a:stretch>
              <a:fillRect/>
            </a:stretch>
          </p:blipFill>
          <p:spPr>
            <a:xfrm>
              <a:off x="5468742" y="59469"/>
              <a:ext cx="826257" cy="752743"/>
            </a:xfrm>
            <a:prstGeom prst="rect">
              <a:avLst/>
            </a:prstGeom>
            <a:effectLst/>
          </p:spPr>
        </p:pic>
        <p:pic>
          <p:nvPicPr>
            <p:cNvPr id="277" name="Line" descr="Line"/>
            <p:cNvPicPr>
              <a:picLocks/>
            </p:cNvPicPr>
            <p:nvPr/>
          </p:nvPicPr>
          <p:blipFill>
            <a:blip r:embed="rId26">
              <a:extLst/>
            </a:blip>
            <a:stretch>
              <a:fillRect/>
            </a:stretch>
          </p:blipFill>
          <p:spPr>
            <a:xfrm>
              <a:off x="6949549" y="-1405730"/>
              <a:ext cx="379428" cy="655378"/>
            </a:xfrm>
            <a:prstGeom prst="rect">
              <a:avLst/>
            </a:prstGeom>
            <a:effectLst/>
          </p:spPr>
        </p:pic>
        <p:pic>
          <p:nvPicPr>
            <p:cNvPr id="279" name="Line" descr="Line"/>
            <p:cNvPicPr>
              <a:picLocks/>
            </p:cNvPicPr>
            <p:nvPr/>
          </p:nvPicPr>
          <p:blipFill>
            <a:blip r:embed="rId27">
              <a:extLst/>
            </a:blip>
            <a:stretch>
              <a:fillRect/>
            </a:stretch>
          </p:blipFill>
          <p:spPr>
            <a:xfrm>
              <a:off x="7422147" y="-1232299"/>
              <a:ext cx="336575" cy="560859"/>
            </a:xfrm>
            <a:prstGeom prst="rect">
              <a:avLst/>
            </a:prstGeom>
            <a:effectLst/>
          </p:spPr>
        </p:pic>
        <p:pic>
          <p:nvPicPr>
            <p:cNvPr id="281" name="Line" descr="Line"/>
            <p:cNvPicPr>
              <a:picLocks/>
            </p:cNvPicPr>
            <p:nvPr/>
          </p:nvPicPr>
          <p:blipFill>
            <a:blip r:embed="rId28">
              <a:extLst/>
            </a:blip>
            <a:stretch>
              <a:fillRect/>
            </a:stretch>
          </p:blipFill>
          <p:spPr>
            <a:xfrm>
              <a:off x="7380137" y="-1354424"/>
              <a:ext cx="364304" cy="406433"/>
            </a:xfrm>
            <a:prstGeom prst="rect">
              <a:avLst/>
            </a:prstGeom>
            <a:effectLst/>
          </p:spPr>
        </p:pic>
        <p:pic>
          <p:nvPicPr>
            <p:cNvPr id="283" name="Line" descr="Line"/>
            <p:cNvPicPr>
              <a:picLocks/>
            </p:cNvPicPr>
            <p:nvPr/>
          </p:nvPicPr>
          <p:blipFill>
            <a:blip r:embed="rId29">
              <a:extLst/>
            </a:blip>
            <a:stretch>
              <a:fillRect/>
            </a:stretch>
          </p:blipFill>
          <p:spPr>
            <a:xfrm>
              <a:off x="7989265" y="-1578871"/>
              <a:ext cx="269642" cy="574206"/>
            </a:xfrm>
            <a:prstGeom prst="rect">
              <a:avLst/>
            </a:prstGeom>
            <a:effectLst/>
          </p:spPr>
        </p:pic>
        <p:pic>
          <p:nvPicPr>
            <p:cNvPr id="285" name="Line" descr="Line"/>
            <p:cNvPicPr>
              <a:picLocks/>
            </p:cNvPicPr>
            <p:nvPr/>
          </p:nvPicPr>
          <p:blipFill>
            <a:blip r:embed="rId30">
              <a:extLst/>
            </a:blip>
            <a:stretch>
              <a:fillRect/>
            </a:stretch>
          </p:blipFill>
          <p:spPr>
            <a:xfrm>
              <a:off x="7852736" y="-1778412"/>
              <a:ext cx="416672" cy="437677"/>
            </a:xfrm>
            <a:prstGeom prst="rect">
              <a:avLst/>
            </a:prstGeom>
            <a:effectLst/>
          </p:spPr>
        </p:pic>
        <p:pic>
          <p:nvPicPr>
            <p:cNvPr id="287" name="Line" descr="Line"/>
            <p:cNvPicPr>
              <a:picLocks/>
            </p:cNvPicPr>
            <p:nvPr/>
          </p:nvPicPr>
          <p:blipFill>
            <a:blip r:embed="rId31">
              <a:extLst/>
            </a:blip>
            <a:stretch>
              <a:fillRect/>
            </a:stretch>
          </p:blipFill>
          <p:spPr>
            <a:xfrm>
              <a:off x="8073281" y="-1568368"/>
              <a:ext cx="511193" cy="437677"/>
            </a:xfrm>
            <a:prstGeom prst="rect">
              <a:avLst/>
            </a:prstGeom>
            <a:effectLst/>
          </p:spPr>
        </p:pic>
        <p:pic>
          <p:nvPicPr>
            <p:cNvPr id="289" name="Line" descr="Line"/>
            <p:cNvPicPr>
              <a:picLocks/>
            </p:cNvPicPr>
            <p:nvPr/>
          </p:nvPicPr>
          <p:blipFill>
            <a:blip r:embed="rId32">
              <a:extLst/>
            </a:blip>
            <a:stretch>
              <a:fillRect/>
            </a:stretch>
          </p:blipFill>
          <p:spPr>
            <a:xfrm>
              <a:off x="8484617" y="-1690448"/>
              <a:ext cx="519944" cy="465237"/>
            </a:xfrm>
            <a:prstGeom prst="rect">
              <a:avLst/>
            </a:prstGeom>
            <a:effectLst/>
          </p:spPr>
        </p:pic>
        <p:pic>
          <p:nvPicPr>
            <p:cNvPr id="291" name="Line" descr="Line"/>
            <p:cNvPicPr>
              <a:picLocks/>
            </p:cNvPicPr>
            <p:nvPr/>
          </p:nvPicPr>
          <p:blipFill>
            <a:blip r:embed="rId33">
              <a:extLst/>
            </a:blip>
            <a:stretch>
              <a:fillRect/>
            </a:stretch>
          </p:blipFill>
          <p:spPr>
            <a:xfrm>
              <a:off x="8818936" y="-2230006"/>
              <a:ext cx="301149" cy="784250"/>
            </a:xfrm>
            <a:prstGeom prst="rect">
              <a:avLst/>
            </a:prstGeom>
            <a:effectLst/>
          </p:spPr>
        </p:pic>
        <p:pic>
          <p:nvPicPr>
            <p:cNvPr id="293" name="Line" descr="Line"/>
            <p:cNvPicPr>
              <a:picLocks/>
            </p:cNvPicPr>
            <p:nvPr/>
          </p:nvPicPr>
          <p:blipFill>
            <a:blip r:embed="rId34">
              <a:extLst/>
            </a:blip>
            <a:stretch>
              <a:fillRect/>
            </a:stretch>
          </p:blipFill>
          <p:spPr>
            <a:xfrm>
              <a:off x="8797932" y="-1851927"/>
              <a:ext cx="353660" cy="311651"/>
            </a:xfrm>
            <a:prstGeom prst="rect">
              <a:avLst/>
            </a:prstGeom>
            <a:effectLst/>
          </p:spPr>
        </p:pic>
        <p:pic>
          <p:nvPicPr>
            <p:cNvPr id="295" name="Line" descr="Line"/>
            <p:cNvPicPr>
              <a:picLocks/>
            </p:cNvPicPr>
            <p:nvPr/>
          </p:nvPicPr>
          <p:blipFill>
            <a:blip r:embed="rId35">
              <a:extLst/>
            </a:blip>
            <a:stretch>
              <a:fillRect/>
            </a:stretch>
          </p:blipFill>
          <p:spPr>
            <a:xfrm>
              <a:off x="9144503" y="-2429547"/>
              <a:ext cx="206630" cy="542699"/>
            </a:xfrm>
            <a:prstGeom prst="rect">
              <a:avLst/>
            </a:prstGeom>
            <a:effectLst/>
          </p:spPr>
        </p:pic>
        <p:pic>
          <p:nvPicPr>
            <p:cNvPr id="297" name="Line" descr="Line"/>
            <p:cNvPicPr>
              <a:picLocks/>
            </p:cNvPicPr>
            <p:nvPr/>
          </p:nvPicPr>
          <p:blipFill>
            <a:blip r:embed="rId36">
              <a:extLst/>
            </a:blip>
            <a:stretch>
              <a:fillRect/>
            </a:stretch>
          </p:blipFill>
          <p:spPr>
            <a:xfrm>
              <a:off x="9356215" y="-1666665"/>
              <a:ext cx="258373" cy="327685"/>
            </a:xfrm>
            <a:prstGeom prst="rect">
              <a:avLst/>
            </a:prstGeom>
            <a:effectLst/>
          </p:spPr>
        </p:pic>
        <p:pic>
          <p:nvPicPr>
            <p:cNvPr id="299" name="Line" descr="Line"/>
            <p:cNvPicPr>
              <a:picLocks/>
            </p:cNvPicPr>
            <p:nvPr/>
          </p:nvPicPr>
          <p:blipFill>
            <a:blip r:embed="rId37">
              <a:extLst/>
            </a:blip>
            <a:stretch>
              <a:fillRect/>
            </a:stretch>
          </p:blipFill>
          <p:spPr>
            <a:xfrm>
              <a:off x="1385603" y="1340738"/>
              <a:ext cx="166230" cy="218689"/>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3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3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23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fill="hold" grpId="2" nodeType="clickEffect">
                                  <p:stCondLst>
                                    <p:cond delay="0"/>
                                  </p:stCondLst>
                                  <p:iterate>
                                    <p:tmAbs val="0"/>
                                  </p:iterate>
                                  <p:childTnLst>
                                    <p:set>
                                      <p:cBhvr>
                                        <p:cTn id="24" fill="hold"/>
                                        <p:tgtEl>
                                          <p:spTgt spid="301"/>
                                        </p:tgtEl>
                                        <p:attrNameLst>
                                          <p:attrName>style.visibility</p:attrName>
                                        </p:attrNameLst>
                                      </p:cBhvr>
                                      <p:to>
                                        <p:strVal val="visible"/>
                                      </p:to>
                                    </p:set>
                                    <p:animEffect transition="in" filter="dissolve">
                                      <p:cBhvr>
                                        <p:cTn id="25" dur="40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1" build="p" bldLvl="5" animBg="1" advAuto="0"/>
      <p:bldP spid="301"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A few key terms..."/>
          <p:cNvSpPr txBox="1">
            <a:spLocks noGrp="1"/>
          </p:cNvSpPr>
          <p:nvPr>
            <p:ph type="title"/>
          </p:nvPr>
        </p:nvSpPr>
        <p:spPr>
          <a:xfrm>
            <a:off x="573548" y="1166522"/>
            <a:ext cx="9847110" cy="1661043"/>
          </a:xfrm>
          <a:prstGeom prst="rect">
            <a:avLst/>
          </a:prstGeom>
        </p:spPr>
        <p:txBody>
          <a:bodyPr/>
          <a:lstStyle/>
          <a:p>
            <a:r>
              <a:t>A few key terms...</a:t>
            </a:r>
          </a:p>
        </p:txBody>
      </p:sp>
      <p:sp>
        <p:nvSpPr>
          <p:cNvPr id="127" name="“Software rot, also known as code rot, bit rot, software erosion, software decay or software entropy is either a slow deterioration of software performance over time or its diminishing responsiveness that will eventually lead to software becoming faulty, unusable, or otherwise called &quot;legacy&quot; and in need of upgrade.”…"/>
          <p:cNvSpPr txBox="1"/>
          <p:nvPr/>
        </p:nvSpPr>
        <p:spPr>
          <a:xfrm>
            <a:off x="1235916" y="2980495"/>
            <a:ext cx="10743519" cy="2675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344677">
              <a:lnSpc>
                <a:spcPct val="110000"/>
              </a:lnSpc>
              <a:defRPr sz="2124">
                <a:solidFill>
                  <a:srgbClr val="FFFFFF"/>
                </a:solidFill>
                <a:effectLst>
                  <a:outerShdw blurRad="29971" dist="14985" dir="5400000" rotWithShape="0">
                    <a:srgbClr val="020202"/>
                  </a:outerShdw>
                </a:effectLst>
                <a:latin typeface="+mn-lt"/>
                <a:ea typeface="+mn-ea"/>
                <a:cs typeface="+mn-cs"/>
                <a:sym typeface="Helvetica Neue"/>
              </a:defRPr>
            </a:pPr>
            <a:r>
              <a:t>“Software rot, also known as code rot, bit rot, software erosion, software decay or software entropy is either a slow deterioration of software performance over time or its diminishing responsiveness that will eventually lead to software becoming faulty, unusable, or otherwise called "legacy" and in need of upgrade.” </a:t>
            </a:r>
          </a:p>
          <a:p>
            <a:pPr defTabSz="344677">
              <a:lnSpc>
                <a:spcPct val="110000"/>
              </a:lnSpc>
              <a:defRPr sz="2124" b="1">
                <a:solidFill>
                  <a:srgbClr val="FFFFFF"/>
                </a:solidFill>
                <a:effectLst>
                  <a:outerShdw blurRad="29971" dist="14985" dir="5400000" rotWithShape="0">
                    <a:srgbClr val="020202"/>
                  </a:outerShdw>
                </a:effectLst>
                <a:latin typeface="+mn-lt"/>
                <a:ea typeface="+mn-ea"/>
                <a:cs typeface="+mn-cs"/>
                <a:sym typeface="Helvetica Neue"/>
              </a:defRPr>
            </a:pPr>
            <a:endParaRPr/>
          </a:p>
          <a:p>
            <a:pPr defTabSz="344677">
              <a:lnSpc>
                <a:spcPct val="110000"/>
              </a:lnSpc>
              <a:defRPr sz="2124" b="1">
                <a:solidFill>
                  <a:srgbClr val="FFFFFF"/>
                </a:solidFill>
                <a:effectLst>
                  <a:outerShdw blurRad="29971" dist="14985" dir="5400000" rotWithShape="0">
                    <a:srgbClr val="020202"/>
                  </a:outerShdw>
                </a:effectLst>
                <a:latin typeface="+mn-lt"/>
                <a:ea typeface="+mn-ea"/>
                <a:cs typeface="+mn-cs"/>
                <a:sym typeface="Helvetica Neue"/>
              </a:defRPr>
            </a:pPr>
            <a:r>
              <a:t>- </a:t>
            </a:r>
            <a:r>
              <a:rPr b="0" i="1"/>
              <a:t>Wikipedia</a:t>
            </a:r>
          </a:p>
        </p:txBody>
      </p:sp>
      <p:sp>
        <p:nvSpPr>
          <p:cNvPr id="128" name="“Career rot is the gradual deterioration of your career over time, characterized either by diminishing effectiveness and influence in the organization or an increased sense of apathy toward your peers, the product or your employer”…"/>
          <p:cNvSpPr txBox="1"/>
          <p:nvPr/>
        </p:nvSpPr>
        <p:spPr>
          <a:xfrm>
            <a:off x="1130640" y="2980495"/>
            <a:ext cx="10743520" cy="3331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defTabSz="449833">
              <a:lnSpc>
                <a:spcPct val="110000"/>
              </a:lnSpc>
              <a:defRPr sz="2772">
                <a:solidFill>
                  <a:srgbClr val="FFFFFF"/>
                </a:solidFill>
                <a:effectLst>
                  <a:outerShdw blurRad="39116" dist="19558" dir="5400000" rotWithShape="0">
                    <a:srgbClr val="020202"/>
                  </a:outerShdw>
                </a:effectLst>
                <a:latin typeface="+mn-lt"/>
                <a:ea typeface="+mn-ea"/>
                <a:cs typeface="+mn-cs"/>
                <a:sym typeface="Helvetica Neue"/>
              </a:defRPr>
            </a:pPr>
            <a:r>
              <a:rPr dirty="0"/>
              <a:t>“Career rot is the </a:t>
            </a:r>
            <a:r>
              <a:rPr dirty="0">
                <a:solidFill>
                  <a:schemeClr val="accent4">
                    <a:hueOff val="481991"/>
                    <a:satOff val="11971"/>
                    <a:lumOff val="19007"/>
                  </a:schemeClr>
                </a:solidFill>
              </a:rPr>
              <a:t>gradual</a:t>
            </a:r>
            <a:r>
              <a:rPr dirty="0"/>
              <a:t> deterioration of your career over time, characterized either by </a:t>
            </a:r>
            <a:r>
              <a:rPr dirty="0">
                <a:solidFill>
                  <a:schemeClr val="accent4"/>
                </a:solidFill>
              </a:rPr>
              <a:t>diminishing</a:t>
            </a:r>
            <a:r>
              <a:rPr dirty="0"/>
              <a:t> effectiveness and influence in the organization or an increased sense of </a:t>
            </a:r>
            <a:r>
              <a:rPr dirty="0">
                <a:solidFill>
                  <a:schemeClr val="accent5"/>
                </a:solidFill>
              </a:rPr>
              <a:t>apathy</a:t>
            </a:r>
            <a:r>
              <a:rPr dirty="0"/>
              <a:t> toward your peers, the product or your employer” </a:t>
            </a:r>
          </a:p>
          <a:p>
            <a:pPr defTabSz="449833">
              <a:lnSpc>
                <a:spcPct val="110000"/>
              </a:lnSpc>
              <a:defRPr sz="2772">
                <a:solidFill>
                  <a:srgbClr val="FFFFFF"/>
                </a:solidFill>
                <a:effectLst>
                  <a:outerShdw blurRad="39116" dist="19558" dir="5400000" rotWithShape="0">
                    <a:srgbClr val="020202"/>
                  </a:outerShdw>
                </a:effectLst>
                <a:latin typeface="+mn-lt"/>
                <a:ea typeface="+mn-ea"/>
                <a:cs typeface="+mn-cs"/>
                <a:sym typeface="Helvetica Neue"/>
              </a:defRPr>
            </a:pPr>
            <a:endParaRPr dirty="0"/>
          </a:p>
          <a:p>
            <a:pPr defTabSz="449833">
              <a:lnSpc>
                <a:spcPct val="110000"/>
              </a:lnSpc>
              <a:defRPr sz="2772">
                <a:solidFill>
                  <a:srgbClr val="FFFFFF"/>
                </a:solidFill>
                <a:effectLst>
                  <a:outerShdw blurRad="39116" dist="19558" dir="5400000" rotWithShape="0">
                    <a:srgbClr val="020202"/>
                  </a:outerShdw>
                </a:effectLst>
                <a:latin typeface="+mn-lt"/>
                <a:ea typeface="+mn-ea"/>
                <a:cs typeface="+mn-cs"/>
                <a:sym typeface="Helvetica Neue"/>
              </a:defRPr>
            </a:pPr>
            <a:r>
              <a:rPr dirty="0"/>
              <a:t>- </a:t>
            </a:r>
            <a:r>
              <a:rPr i="1" dirty="0"/>
              <a:t>Me</a:t>
            </a:r>
          </a:p>
        </p:txBody>
      </p:sp>
      <p:sp>
        <p:nvSpPr>
          <p:cNvPr id="129" name="Key"/>
          <p:cNvSpPr/>
          <p:nvPr/>
        </p:nvSpPr>
        <p:spPr>
          <a:xfrm>
            <a:off x="10800935" y="1425082"/>
            <a:ext cx="624325" cy="1402483"/>
          </a:xfrm>
          <a:custGeom>
            <a:avLst/>
            <a:gdLst/>
            <a:ahLst/>
            <a:cxnLst>
              <a:cxn ang="0">
                <a:pos x="wd2" y="hd2"/>
              </a:cxn>
              <a:cxn ang="5400000">
                <a:pos x="wd2" y="hd2"/>
              </a:cxn>
              <a:cxn ang="10800000">
                <a:pos x="wd2" y="hd2"/>
              </a:cxn>
              <a:cxn ang="16200000">
                <a:pos x="wd2" y="hd2"/>
              </a:cxn>
            </a:cxnLst>
            <a:rect l="0" t="0" r="r" b="b"/>
            <a:pathLst>
              <a:path w="21600" h="21600" extrusionOk="0">
                <a:moveTo>
                  <a:pt x="4807" y="0"/>
                </a:moveTo>
                <a:cubicBezTo>
                  <a:pt x="4325" y="0"/>
                  <a:pt x="3935" y="174"/>
                  <a:pt x="3935" y="388"/>
                </a:cubicBezTo>
                <a:lnTo>
                  <a:pt x="3935" y="1497"/>
                </a:lnTo>
                <a:lnTo>
                  <a:pt x="1183" y="1497"/>
                </a:lnTo>
                <a:cubicBezTo>
                  <a:pt x="530" y="1497"/>
                  <a:pt x="0" y="1733"/>
                  <a:pt x="0" y="2023"/>
                </a:cubicBezTo>
                <a:lnTo>
                  <a:pt x="0" y="7268"/>
                </a:lnTo>
                <a:cubicBezTo>
                  <a:pt x="0" y="7559"/>
                  <a:pt x="530" y="7795"/>
                  <a:pt x="1183" y="7795"/>
                </a:cubicBezTo>
                <a:lnTo>
                  <a:pt x="3935" y="7795"/>
                </a:lnTo>
                <a:lnTo>
                  <a:pt x="3935" y="8814"/>
                </a:lnTo>
                <a:lnTo>
                  <a:pt x="6027" y="8814"/>
                </a:lnTo>
                <a:lnTo>
                  <a:pt x="6027" y="10112"/>
                </a:lnTo>
                <a:lnTo>
                  <a:pt x="7362" y="10112"/>
                </a:lnTo>
                <a:lnTo>
                  <a:pt x="7362" y="20420"/>
                </a:lnTo>
                <a:lnTo>
                  <a:pt x="7366" y="20420"/>
                </a:lnTo>
                <a:lnTo>
                  <a:pt x="10800" y="21600"/>
                </a:lnTo>
                <a:lnTo>
                  <a:pt x="12930" y="20420"/>
                </a:lnTo>
                <a:lnTo>
                  <a:pt x="14234" y="19712"/>
                </a:lnTo>
                <a:lnTo>
                  <a:pt x="12930" y="19092"/>
                </a:lnTo>
                <a:lnTo>
                  <a:pt x="12930" y="18588"/>
                </a:lnTo>
                <a:lnTo>
                  <a:pt x="14272" y="17726"/>
                </a:lnTo>
                <a:lnTo>
                  <a:pt x="12938" y="16890"/>
                </a:lnTo>
                <a:lnTo>
                  <a:pt x="12938" y="16332"/>
                </a:lnTo>
                <a:lnTo>
                  <a:pt x="14272" y="15473"/>
                </a:lnTo>
                <a:lnTo>
                  <a:pt x="12934" y="14636"/>
                </a:lnTo>
                <a:lnTo>
                  <a:pt x="12934" y="14081"/>
                </a:lnTo>
                <a:lnTo>
                  <a:pt x="14272" y="13220"/>
                </a:lnTo>
                <a:lnTo>
                  <a:pt x="12934" y="12381"/>
                </a:lnTo>
                <a:lnTo>
                  <a:pt x="12930" y="11789"/>
                </a:lnTo>
                <a:lnTo>
                  <a:pt x="14432" y="10665"/>
                </a:lnTo>
                <a:lnTo>
                  <a:pt x="14432" y="10112"/>
                </a:lnTo>
                <a:lnTo>
                  <a:pt x="15717" y="10112"/>
                </a:lnTo>
                <a:lnTo>
                  <a:pt x="15717" y="8814"/>
                </a:lnTo>
                <a:lnTo>
                  <a:pt x="17665" y="8814"/>
                </a:lnTo>
                <a:lnTo>
                  <a:pt x="17665" y="7795"/>
                </a:lnTo>
                <a:lnTo>
                  <a:pt x="20417" y="7795"/>
                </a:lnTo>
                <a:cubicBezTo>
                  <a:pt x="21070" y="7795"/>
                  <a:pt x="21600" y="7559"/>
                  <a:pt x="21600" y="7268"/>
                </a:cubicBezTo>
                <a:lnTo>
                  <a:pt x="21600" y="2023"/>
                </a:lnTo>
                <a:cubicBezTo>
                  <a:pt x="21600" y="1733"/>
                  <a:pt x="21070" y="1497"/>
                  <a:pt x="20417" y="1497"/>
                </a:cubicBezTo>
                <a:lnTo>
                  <a:pt x="17665" y="1497"/>
                </a:lnTo>
                <a:lnTo>
                  <a:pt x="17665" y="388"/>
                </a:lnTo>
                <a:cubicBezTo>
                  <a:pt x="17665" y="174"/>
                  <a:pt x="17275" y="0"/>
                  <a:pt x="16793" y="0"/>
                </a:cubicBezTo>
                <a:lnTo>
                  <a:pt x="4807" y="0"/>
                </a:lnTo>
                <a:close/>
                <a:moveTo>
                  <a:pt x="8567" y="835"/>
                </a:moveTo>
                <a:lnTo>
                  <a:pt x="13033" y="835"/>
                </a:lnTo>
                <a:lnTo>
                  <a:pt x="13033" y="1497"/>
                </a:lnTo>
                <a:lnTo>
                  <a:pt x="8567" y="1497"/>
                </a:lnTo>
                <a:lnTo>
                  <a:pt x="8567" y="835"/>
                </a:lnTo>
                <a:close/>
              </a:path>
            </a:pathLst>
          </a:custGeom>
          <a:blipFill>
            <a:blip r:embed="rId2"/>
          </a:blipFill>
          <a:ln w="12700">
            <a:miter lim="400000"/>
          </a:ln>
          <a:effectLst>
            <a:outerShdw blurRad="50800" dist="25400" dir="5400000" rotWithShape="0">
              <a:srgbClr val="000000">
                <a:alpha val="50000"/>
              </a:srgbClr>
            </a:outerShdw>
          </a:effectLst>
        </p:spPr>
        <p:txBody>
          <a:bodyPr lIns="50800" tIns="50800" rIns="50800" bIns="50800" anchor="ctr"/>
          <a:lstStyle/>
          <a:p>
            <a:pPr>
              <a:defRPr sz="3000">
                <a:solidFill>
                  <a:srgbClr val="FFFFFF"/>
                </a:solidFill>
                <a:effectLst>
                  <a:outerShdw blurRad="38100" dist="12700" dir="5400000" rotWithShape="0">
                    <a:srgbClr val="000000">
                      <a:alpha val="80000"/>
                    </a:srgbClr>
                  </a:outerShdw>
                </a:effectLs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27"/>
                                        </p:tgtEl>
                                        <p:attrNameLst>
                                          <p:attrName>style.visibility</p:attrName>
                                        </p:attrNameLst>
                                      </p:cBhvr>
                                      <p:to>
                                        <p:strVal val="visible"/>
                                      </p:to>
                                    </p:set>
                                    <p:animEffect transition="in" filter="dissolve">
                                      <p:cBhvr>
                                        <p:cTn id="7" dur="500"/>
                                        <p:tgtEl>
                                          <p:spTgt spid="1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fill="hold" grpId="2" nodeType="clickEffect">
                                  <p:stCondLst>
                                    <p:cond delay="0"/>
                                  </p:stCondLst>
                                  <p:iterate>
                                    <p:tmAbs val="0"/>
                                  </p:iterate>
                                  <p:childTnLst>
                                    <p:animEffect transition="out" filter="dissolve">
                                      <p:cBhvr>
                                        <p:cTn id="11" dur="1000" fill="hold"/>
                                        <p:tgtEl>
                                          <p:spTgt spid="127"/>
                                        </p:tgtEl>
                                      </p:cBhvr>
                                    </p:animEffect>
                                    <p:set>
                                      <p:cBhvr>
                                        <p:cTn id="12" fill="hold">
                                          <p:stCondLst>
                                            <p:cond delay="999"/>
                                          </p:stCondLst>
                                        </p:cTn>
                                        <p:tgtEl>
                                          <p:spTgt spid="127"/>
                                        </p:tgtEl>
                                        <p:attrNameLst>
                                          <p:attrName>style.visibility</p:attrName>
                                        </p:attrNameLst>
                                      </p:cBhvr>
                                      <p:to>
                                        <p:strVal val="hidden"/>
                                      </p:to>
                                    </p:set>
                                  </p:childTnLst>
                                </p:cTn>
                              </p:par>
                            </p:childTnLst>
                          </p:cTn>
                        </p:par>
                        <p:par>
                          <p:cTn id="13" fill="hold">
                            <p:stCondLst>
                              <p:cond delay="1000"/>
                            </p:stCondLst>
                            <p:childTnLst>
                              <p:par>
                                <p:cTn id="14" presetID="9" presetClass="entr" fill="hold" grpId="3" nodeType="afterEffect">
                                  <p:stCondLst>
                                    <p:cond delay="750"/>
                                  </p:stCondLst>
                                  <p:iterate>
                                    <p:tmAbs val="0"/>
                                  </p:iterate>
                                  <p:childTnLst>
                                    <p:set>
                                      <p:cBhvr>
                                        <p:cTn id="15" fill="hold"/>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fill="hold" grpId="4" nodeType="clickEffect">
                                  <p:stCondLst>
                                    <p:cond delay="0"/>
                                  </p:stCondLst>
                                  <p:iterate>
                                    <p:tmAbs val="0"/>
                                  </p:iterate>
                                  <p:childTnLst>
                                    <p:animEffect transition="out" filter="dissolve">
                                      <p:cBhvr>
                                        <p:cTn id="20" dur="1000" fill="hold"/>
                                        <p:tgtEl>
                                          <p:spTgt spid="128"/>
                                        </p:tgtEl>
                                      </p:cBhvr>
                                    </p:animEffect>
                                    <p:set>
                                      <p:cBhvr>
                                        <p:cTn id="21" fill="hold">
                                          <p:stCondLst>
                                            <p:cond delay="999"/>
                                          </p:stCondLst>
                                        </p:cTn>
                                        <p:tgtEl>
                                          <p:spTgt spid="1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1" animBg="1" advAuto="0"/>
      <p:bldP spid="127" grpId="2" animBg="1" advAuto="0"/>
      <p:bldP spid="128" grpId="3" animBg="1" advAuto="0"/>
      <p:bldP spid="128" grpId="4"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Alliance Building In Action"/>
          <p:cNvSpPr txBox="1">
            <a:spLocks noGrp="1"/>
          </p:cNvSpPr>
          <p:nvPr>
            <p:ph type="title"/>
          </p:nvPr>
        </p:nvSpPr>
        <p:spPr>
          <a:prstGeom prst="rect">
            <a:avLst/>
          </a:prstGeom>
        </p:spPr>
        <p:txBody>
          <a:bodyPr/>
          <a:lstStyle/>
          <a:p>
            <a:r>
              <a:t>Alliance Building In Action</a:t>
            </a:r>
          </a:p>
        </p:txBody>
      </p:sp>
      <p:sp>
        <p:nvSpPr>
          <p:cNvPr id="304" name="Another 5 Minute Interlude"/>
          <p:cNvSpPr txBox="1">
            <a:spLocks noGrp="1"/>
          </p:cNvSpPr>
          <p:nvPr>
            <p:ph type="body" sz="quarter" idx="1"/>
          </p:nvPr>
        </p:nvSpPr>
        <p:spPr>
          <a:xfrm>
            <a:off x="762000" y="2413000"/>
            <a:ext cx="11480800" cy="1213096"/>
          </a:xfrm>
          <a:prstGeom prst="rect">
            <a:avLst/>
          </a:prstGeom>
        </p:spPr>
        <p:txBody>
          <a:bodyPr/>
          <a:lstStyle>
            <a:lvl1pPr marL="0" indent="0" algn="ctr">
              <a:buSzTx/>
              <a:buNone/>
              <a:defRPr sz="3900" cap="small">
                <a:solidFill>
                  <a:schemeClr val="accent1"/>
                </a:solidFill>
              </a:defRPr>
            </a:lvl1pPr>
          </a:lstStyle>
          <a:p>
            <a:r>
              <a:t>Another 5 Minute Interlude</a:t>
            </a:r>
          </a:p>
        </p:txBody>
      </p:sp>
      <p:sp>
        <p:nvSpPr>
          <p:cNvPr id="305" name="Pair Up Again…"/>
          <p:cNvSpPr txBox="1"/>
          <p:nvPr/>
        </p:nvSpPr>
        <p:spPr>
          <a:xfrm>
            <a:off x="762000" y="3943408"/>
            <a:ext cx="11480800" cy="4563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marL="466164" indent="-466164" algn="l">
              <a:spcBef>
                <a:spcPts val="4200"/>
              </a:spcBef>
              <a:buSzPct val="75000"/>
              <a:buChar char="•"/>
              <a:defRPr sz="3900">
                <a:solidFill>
                  <a:srgbClr val="FFFFFF"/>
                </a:solidFill>
              </a:defRPr>
            </a:pPr>
            <a:r>
              <a:t>Pair Up Again</a:t>
            </a:r>
          </a:p>
          <a:p>
            <a:pPr marL="466164" indent="-466164" algn="l">
              <a:spcBef>
                <a:spcPts val="4200"/>
              </a:spcBef>
              <a:buSzPct val="75000"/>
              <a:buChar char="•"/>
              <a:defRPr sz="3900">
                <a:solidFill>
                  <a:srgbClr val="FFFFFF"/>
                </a:solidFill>
              </a:defRPr>
            </a:pPr>
            <a:r>
              <a:t>5 minutes total (Swap 2 1/2 in)</a:t>
            </a:r>
          </a:p>
          <a:p>
            <a:pPr marL="466164" indent="-466164" algn="l">
              <a:spcBef>
                <a:spcPts val="4200"/>
              </a:spcBef>
              <a:buSzPct val="75000"/>
              <a:buChar char="•"/>
              <a:defRPr sz="3900">
                <a:solidFill>
                  <a:srgbClr val="FFFFFF"/>
                </a:solidFill>
              </a:defRPr>
            </a:pPr>
            <a:r>
              <a:t>Scenario: You’ve both been assigned to the same project. Design an alliance to help the project succeed;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ap &amp; Discussion"/>
          <p:cNvSpPr txBox="1"/>
          <p:nvPr/>
        </p:nvSpPr>
        <p:spPr>
          <a:xfrm>
            <a:off x="762000" y="2374900"/>
            <a:ext cx="11480800" cy="271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defRPr sz="6400" b="1">
                <a:solidFill>
                  <a:srgbClr val="FFFFFF"/>
                </a:solidFill>
                <a:latin typeface="+mn-lt"/>
                <a:ea typeface="+mn-ea"/>
                <a:cs typeface="+mn-cs"/>
                <a:sym typeface="Helvetica Neue"/>
              </a:defRPr>
            </a:lvl1pPr>
          </a:lstStyle>
          <a:p>
            <a:r>
              <a:t>Recap &amp; Discussion</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Authority Not Needed"/>
          <p:cNvSpPr txBox="1">
            <a:spLocks noGrp="1"/>
          </p:cNvSpPr>
          <p:nvPr>
            <p:ph type="title"/>
          </p:nvPr>
        </p:nvSpPr>
        <p:spPr>
          <a:prstGeom prst="rect">
            <a:avLst/>
          </a:prstGeom>
        </p:spPr>
        <p:txBody>
          <a:bodyPr/>
          <a:lstStyle/>
          <a:p>
            <a:r>
              <a:t>Authority Not Needed</a:t>
            </a:r>
          </a:p>
        </p:txBody>
      </p:sp>
      <p:sp>
        <p:nvSpPr>
          <p:cNvPr id="312" name="You don’t need to be in a position of authority to ask powerful questions OR to build alliances;…"/>
          <p:cNvSpPr txBox="1">
            <a:spLocks noGrp="1"/>
          </p:cNvSpPr>
          <p:nvPr>
            <p:ph type="body" sz="half" idx="1"/>
          </p:nvPr>
        </p:nvSpPr>
        <p:spPr>
          <a:prstGeom prst="rect">
            <a:avLst/>
          </a:prstGeom>
        </p:spPr>
        <p:txBody>
          <a:bodyPr/>
          <a:lstStyle/>
          <a:p>
            <a:r>
              <a:t>You don’t need to be in a position of authority to ask powerful questions OR to build alliances;</a:t>
            </a:r>
          </a:p>
          <a:p>
            <a:r>
              <a:t>(It may actually make it easier to do both if you aren’t);</a:t>
            </a:r>
          </a:p>
          <a:p>
            <a:r>
              <a:t>Building Alliances is a high-leverage way to invest time up-front into shared alignment;</a:t>
            </a:r>
          </a:p>
        </p:txBody>
      </p:sp>
      <p:pic>
        <p:nvPicPr>
          <p:cNvPr id="313" name="Image" descr="Image"/>
          <p:cNvPicPr>
            <a:picLocks noChangeAspect="1"/>
          </p:cNvPicPr>
          <p:nvPr/>
        </p:nvPicPr>
        <p:blipFill>
          <a:blip r:embed="rId2">
            <a:extLst/>
          </a:blip>
          <a:stretch>
            <a:fillRect/>
          </a:stretch>
        </p:blipFill>
        <p:spPr>
          <a:xfrm rot="20048745">
            <a:off x="7251133" y="2674600"/>
            <a:ext cx="4053926" cy="568790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Influencing Team Direction"/>
          <p:cNvSpPr txBox="1">
            <a:spLocks noGrp="1"/>
          </p:cNvSpPr>
          <p:nvPr>
            <p:ph type="title"/>
          </p:nvPr>
        </p:nvSpPr>
        <p:spPr>
          <a:prstGeom prst="rect">
            <a:avLst/>
          </a:prstGeom>
        </p:spPr>
        <p:txBody>
          <a:bodyPr/>
          <a:lstStyle/>
          <a:p>
            <a:r>
              <a:t>Influencing Team Direction</a:t>
            </a:r>
          </a:p>
        </p:txBody>
      </p:sp>
      <p:sp>
        <p:nvSpPr>
          <p:cNvPr id="316" name="Team Alliance is a layer on top of 1:1 Alliances…"/>
          <p:cNvSpPr txBox="1">
            <a:spLocks noGrp="1"/>
          </p:cNvSpPr>
          <p:nvPr>
            <p:ph type="body" idx="1"/>
          </p:nvPr>
        </p:nvSpPr>
        <p:spPr>
          <a:xfrm>
            <a:off x="762000" y="1858426"/>
            <a:ext cx="11480800" cy="6917274"/>
          </a:xfrm>
          <a:prstGeom prst="rect">
            <a:avLst/>
          </a:prstGeom>
        </p:spPr>
        <p:txBody>
          <a:bodyPr/>
          <a:lstStyle/>
          <a:p>
            <a:r>
              <a:t>Team Alliance is a layer on top of 1:1 Alliances</a:t>
            </a:r>
          </a:p>
          <a:p>
            <a:r>
              <a:t>“What does the team as a whole need to know?”</a:t>
            </a:r>
          </a:p>
          <a:p>
            <a:r>
              <a:t>What is the mission of the team?</a:t>
            </a:r>
          </a:p>
          <a:p>
            <a:r>
              <a:t>What does success for this team look like?</a:t>
            </a:r>
          </a:p>
          <a:p>
            <a:r>
              <a:t>What are the priorities of the team?</a:t>
            </a:r>
          </a:p>
          <a:p>
            <a:r>
              <a:t>When all team members can answer these the same way, you’re aligned!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1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31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3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 build="p" bldLvl="5"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We’re Not Aligned"/>
          <p:cNvSpPr txBox="1">
            <a:spLocks noGrp="1"/>
          </p:cNvSpPr>
          <p:nvPr>
            <p:ph type="title"/>
          </p:nvPr>
        </p:nvSpPr>
        <p:spPr>
          <a:prstGeom prst="rect">
            <a:avLst/>
          </a:prstGeom>
        </p:spPr>
        <p:txBody>
          <a:bodyPr/>
          <a:lstStyle/>
          <a:p>
            <a:r>
              <a:t>We’re Not Aligned</a:t>
            </a:r>
          </a:p>
        </p:txBody>
      </p:sp>
      <p:sp>
        <p:nvSpPr>
          <p:cNvPr id="319" name="If you are in leadership role, use 1:1’s and team meetings to bring clarity of goals &amp; mission to team;…"/>
          <p:cNvSpPr txBox="1">
            <a:spLocks noGrp="1"/>
          </p:cNvSpPr>
          <p:nvPr>
            <p:ph type="body" sz="half" idx="1"/>
          </p:nvPr>
        </p:nvSpPr>
        <p:spPr>
          <a:xfrm>
            <a:off x="762000" y="2413000"/>
            <a:ext cx="6172747" cy="6826731"/>
          </a:xfrm>
          <a:prstGeom prst="rect">
            <a:avLst/>
          </a:prstGeom>
        </p:spPr>
        <p:txBody>
          <a:bodyPr/>
          <a:lstStyle/>
          <a:p>
            <a:pPr marL="398272" indent="-398272" defTabSz="572516">
              <a:spcBef>
                <a:spcPts val="4100"/>
              </a:spcBef>
              <a:defRPr sz="3332">
                <a:effectLst>
                  <a:outerShdw blurRad="49784" dist="24892" dir="5400000" rotWithShape="0">
                    <a:srgbClr val="000000"/>
                  </a:outerShdw>
                </a:effectLst>
              </a:defRPr>
            </a:pPr>
            <a:r>
              <a:t>If you are in leadership role, use 1:1’s and team meetings to bring clarity of goals &amp; mission to team;</a:t>
            </a:r>
          </a:p>
          <a:p>
            <a:pPr marL="398272" indent="-398272" defTabSz="572516">
              <a:spcBef>
                <a:spcPts val="4100"/>
              </a:spcBef>
              <a:defRPr sz="3332">
                <a:effectLst>
                  <a:outerShdw blurRad="49784" dist="24892" dir="5400000" rotWithShape="0">
                    <a:srgbClr val="000000"/>
                  </a:outerShdw>
                </a:effectLst>
              </a:defRPr>
            </a:pPr>
            <a:r>
              <a:t>If you aren’t in leadership role, use 1:1 or team meetings to ask for clarity;</a:t>
            </a:r>
          </a:p>
          <a:p>
            <a:pPr marL="796544" lvl="1" indent="-398272" defTabSz="572516">
              <a:spcBef>
                <a:spcPts val="4100"/>
              </a:spcBef>
              <a:defRPr sz="3332">
                <a:effectLst>
                  <a:outerShdw blurRad="49784" dist="24892" dir="5400000" rotWithShape="0">
                    <a:srgbClr val="000000"/>
                  </a:outerShdw>
                </a:effectLst>
              </a:defRPr>
            </a:pPr>
            <a:r>
              <a:t>“I’d really love to have more clarity on what our goals are for this quarter...”</a:t>
            </a:r>
          </a:p>
        </p:txBody>
      </p:sp>
      <p:pic>
        <p:nvPicPr>
          <p:cNvPr id="320" name="Movie" descr="Movie"/>
          <p:cNvPicPr>
            <a:picLocks/>
          </p:cNvPicPr>
          <p:nvPr/>
        </p:nvPicPr>
        <p:blipFill>
          <a:blip r:embed="rId2">
            <a:extLst/>
          </a:blip>
          <a:stretch>
            <a:fillRect/>
          </a:stretch>
        </p:blipFill>
        <p:spPr>
          <a:xfrm>
            <a:off x="7027499" y="2413000"/>
            <a:ext cx="5215301" cy="42573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1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1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1" build="p" bldLvl="5"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aking Charge of Your Career"/>
          <p:cNvSpPr txBox="1">
            <a:spLocks noGrp="1"/>
          </p:cNvSpPr>
          <p:nvPr>
            <p:ph type="title"/>
          </p:nvPr>
        </p:nvSpPr>
        <p:spPr>
          <a:prstGeom prst="rect">
            <a:avLst/>
          </a:prstGeom>
        </p:spPr>
        <p:txBody>
          <a:bodyPr/>
          <a:lstStyle/>
          <a:p>
            <a:r>
              <a:t>Taking Charge of Your Career</a:t>
            </a:r>
          </a:p>
        </p:txBody>
      </p:sp>
      <p:sp>
        <p:nvSpPr>
          <p:cNvPr id="323" name="“Manage Up”…"/>
          <p:cNvSpPr txBox="1">
            <a:spLocks noGrp="1"/>
          </p:cNvSpPr>
          <p:nvPr>
            <p:ph type="body" idx="1"/>
          </p:nvPr>
        </p:nvSpPr>
        <p:spPr>
          <a:prstGeom prst="rect">
            <a:avLst/>
          </a:prstGeom>
        </p:spPr>
        <p:txBody>
          <a:bodyPr/>
          <a:lstStyle/>
          <a:p>
            <a:r>
              <a:t>“Manage Up”</a:t>
            </a:r>
          </a:p>
          <a:p>
            <a:pPr lvl="1"/>
            <a:r>
              <a:t>Build Alliances with Managers to get support for your growth and recognition for achievements</a:t>
            </a:r>
          </a:p>
          <a:p>
            <a:pPr lvl="1"/>
            <a:r>
              <a:t>Alliances help you understand what your manager(s) care about so you can frame your goals in a way that get’s them excited about helping you achieve them;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Getting “Buy In” When Communication is Limited"/>
          <p:cNvSpPr txBox="1">
            <a:spLocks noGrp="1"/>
          </p:cNvSpPr>
          <p:nvPr>
            <p:ph type="title"/>
          </p:nvPr>
        </p:nvSpPr>
        <p:spPr>
          <a:prstGeom prst="rect">
            <a:avLst/>
          </a:prstGeom>
        </p:spPr>
        <p:txBody>
          <a:bodyPr/>
          <a:lstStyle/>
          <a:p>
            <a:r>
              <a:t>Getting “Buy In” When Communication is Limited</a:t>
            </a:r>
          </a:p>
        </p:txBody>
      </p:sp>
      <p:sp>
        <p:nvSpPr>
          <p:cNvPr id="326" name="What does this person want? What do they care about?…"/>
          <p:cNvSpPr txBox="1">
            <a:spLocks noGrp="1"/>
          </p:cNvSpPr>
          <p:nvPr>
            <p:ph type="body" idx="1"/>
          </p:nvPr>
        </p:nvSpPr>
        <p:spPr>
          <a:prstGeom prst="rect">
            <a:avLst/>
          </a:prstGeom>
        </p:spPr>
        <p:txBody>
          <a:bodyPr/>
          <a:lstStyle/>
          <a:p>
            <a:r>
              <a:t>What does this person want? What do they care about?</a:t>
            </a:r>
          </a:p>
          <a:p>
            <a:r>
              <a:t>What keeps them up at night?</a:t>
            </a:r>
          </a:p>
          <a:p>
            <a:r>
              <a:t>What is impact of change on them, the team, the org?</a:t>
            </a:r>
          </a:p>
          <a:p>
            <a:r>
              <a:t>What would it take to make this a no-brainer for them to say yes?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2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2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Avoid Closed - Questions…"/>
          <p:cNvSpPr txBox="1">
            <a:spLocks noGrp="1"/>
          </p:cNvSpPr>
          <p:nvPr>
            <p:ph type="subTitle" idx="1"/>
          </p:nvPr>
        </p:nvSpPr>
        <p:spPr>
          <a:xfrm>
            <a:off x="454824" y="3115381"/>
            <a:ext cx="11311034" cy="5854756"/>
          </a:xfrm>
          <a:prstGeom prst="rect">
            <a:avLst/>
          </a:prstGeom>
        </p:spPr>
        <p:txBody>
          <a:bodyPr/>
          <a:lstStyle/>
          <a:p>
            <a:pPr marL="382494" indent="-382494" algn="l">
              <a:buSzPct val="75000"/>
              <a:buChar char="•"/>
              <a:defRPr sz="3200"/>
            </a:pPr>
            <a:r>
              <a:rPr dirty="0"/>
              <a:t>Avoid Closed - Questions</a:t>
            </a:r>
          </a:p>
          <a:p>
            <a:pPr marL="382494" indent="-382494" algn="l">
              <a:buSzPct val="75000"/>
              <a:buChar char="•"/>
              <a:defRPr sz="3200"/>
            </a:pPr>
            <a:endParaRPr dirty="0"/>
          </a:p>
          <a:p>
            <a:pPr marL="382494" indent="-382494" algn="l">
              <a:buSzPct val="75000"/>
              <a:buChar char="•"/>
              <a:defRPr sz="3200"/>
            </a:pPr>
            <a:r>
              <a:rPr dirty="0"/>
              <a:t>Use Powerful Questions to Discover What’s Important</a:t>
            </a:r>
          </a:p>
          <a:p>
            <a:pPr marL="382494" indent="-382494" algn="l">
              <a:buSzPct val="75000"/>
              <a:buChar char="•"/>
              <a:defRPr sz="3200"/>
            </a:pPr>
            <a:endParaRPr dirty="0"/>
          </a:p>
          <a:p>
            <a:pPr marL="382494" indent="-382494" algn="l">
              <a:buSzPct val="75000"/>
              <a:buChar char="•"/>
              <a:defRPr sz="3200"/>
            </a:pPr>
            <a:r>
              <a:rPr dirty="0"/>
              <a:t>Find Shared, Common Ground to Build Alliances</a:t>
            </a:r>
          </a:p>
          <a:p>
            <a:pPr marL="382494" indent="-382494" algn="l">
              <a:buSzPct val="75000"/>
              <a:buChar char="•"/>
              <a:defRPr sz="3200"/>
            </a:pPr>
            <a:endParaRPr dirty="0"/>
          </a:p>
          <a:p>
            <a:pPr marL="382494" indent="-382494" algn="l">
              <a:buSzPct val="75000"/>
              <a:buChar char="•"/>
              <a:defRPr sz="3200"/>
            </a:pPr>
            <a:r>
              <a:rPr dirty="0"/>
              <a:t>“Mange Up”: Find ways to make it a “no-brained” for them to say YES!</a:t>
            </a:r>
          </a:p>
          <a:p>
            <a:pPr marL="382494" indent="-382494" algn="l">
              <a:buSzPct val="75000"/>
              <a:buChar char="•"/>
              <a:defRPr sz="3200"/>
            </a:pPr>
            <a:endParaRPr dirty="0"/>
          </a:p>
          <a:p>
            <a:pPr marL="382494" indent="-382494" algn="l">
              <a:buSzPct val="75000"/>
              <a:buChar char="•"/>
              <a:defRPr sz="3200"/>
            </a:pPr>
            <a:r>
              <a:rPr dirty="0"/>
              <a:t>Rinse and Repeat</a:t>
            </a:r>
          </a:p>
        </p:txBody>
      </p:sp>
      <p:sp>
        <p:nvSpPr>
          <p:cNvPr id="21" name="Other Great…">
            <a:extLst>
              <a:ext uri="{FF2B5EF4-FFF2-40B4-BE49-F238E27FC236}">
                <a16:creationId xmlns:a16="http://schemas.microsoft.com/office/drawing/2014/main" id="{DE5003F8-E4C1-4E03-B92E-A89649E36F4B}"/>
              </a:ext>
            </a:extLst>
          </p:cNvPr>
          <p:cNvSpPr txBox="1">
            <a:spLocks noGrp="1"/>
          </p:cNvSpPr>
          <p:nvPr>
            <p:ph type="title"/>
          </p:nvPr>
        </p:nvSpPr>
        <p:spPr>
          <a:xfrm>
            <a:off x="762000" y="203200"/>
            <a:ext cx="11480800" cy="2146300"/>
          </a:xfrm>
          <a:prstGeom prst="rect">
            <a:avLst/>
          </a:prstGeom>
        </p:spPr>
        <p:txBody>
          <a:bodyPr/>
          <a:lstStyle/>
          <a:p>
            <a:r>
              <a:rPr lang="en-US" dirty="0"/>
              <a:t>Recap</a:t>
            </a:r>
            <a:endParaRPr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afterEffect">
                                  <p:stCondLst>
                                    <p:cond delay="0"/>
                                  </p:stCondLst>
                                  <p:iterate>
                                    <p:tmAbs val="0"/>
                                  </p:iterate>
                                  <p:childTnLst>
                                    <p:set>
                                      <p:cBhvr>
                                        <p:cTn id="6" fill="hold"/>
                                        <p:tgtEl>
                                          <p:spTgt spid="328">
                                            <p:bg/>
                                          </p:spTgt>
                                        </p:tgtEl>
                                        <p:attrNameLst>
                                          <p:attrName>style.visibility</p:attrName>
                                        </p:attrNameLst>
                                      </p:cBhvr>
                                      <p:to>
                                        <p:strVal val="visible"/>
                                      </p:to>
                                    </p:set>
                                  </p:childTnLst>
                                </p:cTn>
                              </p:par>
                              <p:par>
                                <p:cTn id="7" presetID="1" presetClass="entr" presetSubtype="0" fill="hold" grpId="2" nodeType="withEffect">
                                  <p:stCondLst>
                                    <p:cond delay="0"/>
                                  </p:stCondLst>
                                  <p:iterate>
                                    <p:tmAbs val="0"/>
                                  </p:iterate>
                                  <p:childTnLst>
                                    <p:set>
                                      <p:cBhvr>
                                        <p:cTn id="8" fill="hold"/>
                                        <p:tgtEl>
                                          <p:spTgt spid="32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32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32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2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32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32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32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iterate>
                                    <p:tmAbs val="0"/>
                                  </p:iterate>
                                  <p:childTnLst>
                                    <p:set>
                                      <p:cBhvr>
                                        <p:cTn id="36" fill="hold"/>
                                        <p:tgtEl>
                                          <p:spTgt spid="328">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2" nodeType="clickEffect">
                                  <p:stCondLst>
                                    <p:cond delay="0"/>
                                  </p:stCondLst>
                                  <p:iterate>
                                    <p:tmAbs val="0"/>
                                  </p:iterate>
                                  <p:childTnLst>
                                    <p:set>
                                      <p:cBhvr>
                                        <p:cTn id="40" fill="hold"/>
                                        <p:tgtEl>
                                          <p:spTgt spid="32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2"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Questions?"/>
          <p:cNvSpPr txBox="1">
            <a:spLocks noGrp="1"/>
          </p:cNvSpPr>
          <p:nvPr>
            <p:ph type="ctrTitle"/>
          </p:nvPr>
        </p:nvSpPr>
        <p:spPr>
          <a:xfrm>
            <a:off x="762000" y="924577"/>
            <a:ext cx="11480800" cy="2540001"/>
          </a:xfrm>
          <a:prstGeom prst="rect">
            <a:avLst/>
          </a:prstGeom>
        </p:spPr>
        <p:txBody>
          <a:bodyPr/>
          <a:lstStyle/>
          <a:p>
            <a:r>
              <a:t>Questions?</a:t>
            </a:r>
          </a:p>
        </p:txBody>
      </p:sp>
      <p:pic>
        <p:nvPicPr>
          <p:cNvPr id="348" name="Movie" descr="Movie"/>
          <p:cNvPicPr>
            <a:picLocks/>
          </p:cNvPicPr>
          <p:nvPr/>
        </p:nvPicPr>
        <p:blipFill>
          <a:blip r:embed="rId2">
            <a:extLst/>
          </a:blip>
          <a:stretch>
            <a:fillRect/>
          </a:stretch>
        </p:blipFill>
        <p:spPr>
          <a:xfrm>
            <a:off x="3224129" y="3911240"/>
            <a:ext cx="6848755" cy="5031739"/>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Other Great…"/>
          <p:cNvSpPr txBox="1">
            <a:spLocks noGrp="1"/>
          </p:cNvSpPr>
          <p:nvPr>
            <p:ph type="title"/>
          </p:nvPr>
        </p:nvSpPr>
        <p:spPr>
          <a:prstGeom prst="rect">
            <a:avLst/>
          </a:prstGeom>
        </p:spPr>
        <p:txBody>
          <a:bodyPr/>
          <a:lstStyle/>
          <a:p>
            <a:r>
              <a:rPr dirty="0"/>
              <a:t>Other Great </a:t>
            </a:r>
          </a:p>
          <a:p>
            <a:r>
              <a:rPr dirty="0"/>
              <a:t>Sessions To Check Out</a:t>
            </a:r>
          </a:p>
        </p:txBody>
      </p:sp>
      <p:sp>
        <p:nvSpPr>
          <p:cNvPr id="351" name="Mentoring Panel - 1pm…"/>
          <p:cNvSpPr txBox="1">
            <a:spLocks noGrp="1"/>
          </p:cNvSpPr>
          <p:nvPr>
            <p:ph type="body" idx="1"/>
          </p:nvPr>
        </p:nvSpPr>
        <p:spPr>
          <a:prstGeom prst="rect">
            <a:avLst/>
          </a:prstGeom>
        </p:spPr>
        <p:txBody>
          <a:bodyPr/>
          <a:lstStyle/>
          <a:p>
            <a:r>
              <a:rPr dirty="0"/>
              <a:t>Mentoring Panel - 1pm</a:t>
            </a:r>
          </a:p>
          <a:p>
            <a:r>
              <a:rPr dirty="0"/>
              <a:t>Negotiating Your Salary - 2pm</a:t>
            </a:r>
          </a:p>
          <a:p>
            <a:r>
              <a:rPr dirty="0"/>
              <a:t>Your IT Interview Prep Action Item List - 3pm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Why this session?"/>
          <p:cNvSpPr txBox="1">
            <a:spLocks noGrp="1"/>
          </p:cNvSpPr>
          <p:nvPr>
            <p:ph type="title"/>
          </p:nvPr>
        </p:nvSpPr>
        <p:spPr>
          <a:xfrm>
            <a:off x="762000" y="266700"/>
            <a:ext cx="11480800" cy="1295711"/>
          </a:xfrm>
          <a:prstGeom prst="rect">
            <a:avLst/>
          </a:prstGeom>
        </p:spPr>
        <p:txBody>
          <a:bodyPr/>
          <a:lstStyle>
            <a:lvl1pPr>
              <a:defRPr sz="5200"/>
            </a:lvl1pPr>
          </a:lstStyle>
          <a:p>
            <a:r>
              <a:t>Why this session?</a:t>
            </a:r>
          </a:p>
        </p:txBody>
      </p:sp>
      <p:sp>
        <p:nvSpPr>
          <p:cNvPr id="132" name="“I hire smart, competent people, and expect them to do their job” - First Boss (CEO)…"/>
          <p:cNvSpPr txBox="1">
            <a:spLocks noGrp="1"/>
          </p:cNvSpPr>
          <p:nvPr>
            <p:ph type="body" idx="1"/>
          </p:nvPr>
        </p:nvSpPr>
        <p:spPr>
          <a:xfrm>
            <a:off x="762000" y="2720442"/>
            <a:ext cx="11480800" cy="6362701"/>
          </a:xfrm>
          <a:prstGeom prst="rect">
            <a:avLst/>
          </a:prstGeom>
        </p:spPr>
        <p:txBody>
          <a:bodyPr/>
          <a:lstStyle/>
          <a:p>
            <a:pPr marL="361695" indent="-361695" defTabSz="519937">
              <a:spcBef>
                <a:spcPts val="3700"/>
              </a:spcBef>
              <a:defRPr sz="3026">
                <a:effectLst>
                  <a:outerShdw blurRad="45212" dist="22606" dir="5400000" rotWithShape="0">
                    <a:srgbClr val="000000"/>
                  </a:outerShdw>
                </a:effectLst>
              </a:defRPr>
            </a:pPr>
            <a:r>
              <a:rPr i="1">
                <a:latin typeface="+mn-lt"/>
                <a:ea typeface="+mn-ea"/>
                <a:cs typeface="+mn-cs"/>
                <a:sym typeface="Helvetica Neue"/>
              </a:rPr>
              <a:t>“I hire smart, competent people, and expect them to do their job”</a:t>
            </a:r>
            <a:r>
              <a:t> - First Boss (CEO)</a:t>
            </a:r>
          </a:p>
          <a:p>
            <a:pPr marL="361695" indent="-361695" defTabSz="519937">
              <a:spcBef>
                <a:spcPts val="3700"/>
              </a:spcBef>
              <a:defRPr sz="3026">
                <a:effectLst>
                  <a:outerShdw blurRad="45212" dist="22606" dir="5400000" rotWithShape="0">
                    <a:srgbClr val="000000"/>
                  </a:outerShdw>
                </a:effectLst>
              </a:defRPr>
            </a:pPr>
            <a:r>
              <a:t>At 23, I helped save my employer &gt; </a:t>
            </a:r>
            <a:r>
              <a:rPr>
                <a:solidFill>
                  <a:schemeClr val="accent3"/>
                </a:solidFill>
              </a:rPr>
              <a:t>$1 Million Annually</a:t>
            </a:r>
          </a:p>
          <a:p>
            <a:pPr marL="361695" indent="-361695" defTabSz="519937">
              <a:spcBef>
                <a:spcPts val="3700"/>
              </a:spcBef>
              <a:defRPr sz="3026">
                <a:effectLst>
                  <a:outerShdw blurRad="45212" dist="22606" dir="5400000" rotWithShape="0">
                    <a:srgbClr val="000000"/>
                  </a:outerShdw>
                </a:effectLst>
              </a:defRPr>
            </a:pPr>
            <a:r>
              <a:t>Earned a seat in meetings I had no business being in</a:t>
            </a:r>
          </a:p>
          <a:p>
            <a:pPr marL="361695" indent="-361695" defTabSz="519937">
              <a:spcBef>
                <a:spcPts val="3700"/>
              </a:spcBef>
              <a:defRPr sz="3026">
                <a:effectLst>
                  <a:outerShdw blurRad="45212" dist="22606" dir="5400000" rotWithShape="0">
                    <a:srgbClr val="000000"/>
                  </a:outerShdw>
                </a:effectLst>
              </a:defRPr>
            </a:pPr>
            <a:r>
              <a:t>Thus began my “education” in corporate America</a:t>
            </a:r>
          </a:p>
          <a:p>
            <a:pPr marL="723391" lvl="1" indent="-361695" defTabSz="519937">
              <a:spcBef>
                <a:spcPts val="3700"/>
              </a:spcBef>
              <a:defRPr sz="3026">
                <a:effectLst>
                  <a:outerShdw blurRad="45212" dist="22606" dir="5400000" rotWithShape="0">
                    <a:srgbClr val="000000"/>
                  </a:outerShdw>
                </a:effectLst>
              </a:defRPr>
            </a:pPr>
            <a:r>
              <a:t>Power struggles, infighting, time-wasting meetings where nothing gets done, etc.</a:t>
            </a:r>
          </a:p>
          <a:p>
            <a:pPr marL="361695" indent="-361695" defTabSz="519937">
              <a:spcBef>
                <a:spcPts val="3700"/>
              </a:spcBef>
              <a:defRPr sz="3026">
                <a:effectLst>
                  <a:outerShdw blurRad="45212" dist="22606" dir="5400000" rotWithShape="0">
                    <a:srgbClr val="000000"/>
                  </a:outerShdw>
                </a:effectLst>
              </a:defRPr>
            </a:pPr>
            <a:r>
              <a:t>It wound up being</a:t>
            </a:r>
            <a:r>
              <a:rPr sz="3382" b="1" cap="small">
                <a:solidFill>
                  <a:srgbClr val="000000"/>
                </a:solidFill>
                <a:latin typeface="+mn-lt"/>
                <a:ea typeface="+mn-ea"/>
                <a:cs typeface="+mn-cs"/>
                <a:sym typeface="Helvetica Neue"/>
              </a:rPr>
              <a:t> </a:t>
            </a:r>
            <a:r>
              <a:rPr sz="3382" b="1" cap="small">
                <a:solidFill>
                  <a:srgbClr val="E22400"/>
                </a:solidFill>
                <a:latin typeface="+mn-lt"/>
                <a:ea typeface="+mn-ea"/>
                <a:cs typeface="+mn-cs"/>
                <a:sym typeface="Helvetica Neue"/>
              </a:rPr>
              <a:t>Soul Crushing</a:t>
            </a:r>
            <a:r>
              <a:rPr b="1">
                <a:latin typeface="+mn-lt"/>
                <a:ea typeface="+mn-ea"/>
                <a:cs typeface="+mn-cs"/>
                <a:sym typeface="Helvetica Neue"/>
              </a:rPr>
              <a:t>... so I left</a:t>
            </a:r>
          </a:p>
        </p:txBody>
      </p:sp>
      <p:sp>
        <p:nvSpPr>
          <p:cNvPr id="133" name="A Brief Story: Maybe you can relate?"/>
          <p:cNvSpPr txBox="1"/>
          <p:nvPr/>
        </p:nvSpPr>
        <p:spPr>
          <a:xfrm>
            <a:off x="762000" y="1424731"/>
            <a:ext cx="11480800" cy="9575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pPr>
              <a:defRPr sz="2600">
                <a:solidFill>
                  <a:srgbClr val="FFFFFF"/>
                </a:solidFill>
              </a:defRPr>
            </a:pPr>
            <a:r>
              <a:t>A Brief Story: </a:t>
            </a:r>
            <a:r>
              <a:rPr i="1">
                <a:latin typeface="+mn-lt"/>
                <a:ea typeface="+mn-ea"/>
                <a:cs typeface="+mn-cs"/>
                <a:sym typeface="Helvetica Neue"/>
              </a:rPr>
              <a:t>Maybe you can relate?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type="lt">
                                    <p:tmAbs val="0"/>
                                  </p:iterate>
                                  <p:childTnLst>
                                    <p:set>
                                      <p:cBhvr>
                                        <p:cTn id="6" fill="hold"/>
                                        <p:tgtEl>
                                          <p:spTgt spid="133"/>
                                        </p:tgtEl>
                                        <p:attrNameLst>
                                          <p:attrName>style.visibility</p:attrName>
                                        </p:attrNameLst>
                                      </p:cBhvr>
                                      <p:to>
                                        <p:strVal val="visible"/>
                                      </p:to>
                                    </p:set>
                                    <p:animEffect transition="in" filter="fade">
                                      <p:cBhvr>
                                        <p:cTn id="7" dur="2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p:tmAbs val="0"/>
                                  </p:iterate>
                                  <p:childTnLst>
                                    <p:set>
                                      <p:cBhvr>
                                        <p:cTn id="11" fill="hold"/>
                                        <p:tgtEl>
                                          <p:spTgt spid="132">
                                            <p:bg/>
                                          </p:spTgt>
                                        </p:tgtEl>
                                        <p:attrNameLst>
                                          <p:attrName>style.visibility</p:attrName>
                                        </p:attrNameLst>
                                      </p:cBhvr>
                                      <p:to>
                                        <p:strVal val="visible"/>
                                      </p:to>
                                    </p:set>
                                  </p:childTnLst>
                                </p:cTn>
                              </p:par>
                              <p:par>
                                <p:cTn id="12" presetID="1" presetClass="entr" presetSubtype="0" fill="hold" grpId="2" nodeType="withEffect">
                                  <p:stCondLst>
                                    <p:cond delay="0"/>
                                  </p:stCondLst>
                                  <p:iterate>
                                    <p:tmAbs val="0"/>
                                  </p:iterate>
                                  <p:childTnLst>
                                    <p:set>
                                      <p:cBhvr>
                                        <p:cTn id="13" fill="hold"/>
                                        <p:tgtEl>
                                          <p:spTgt spid="132">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2" nodeType="clickEffect">
                                  <p:stCondLst>
                                    <p:cond delay="0"/>
                                  </p:stCondLst>
                                  <p:iterate>
                                    <p:tmAbs val="0"/>
                                  </p:iterate>
                                  <p:childTnLst>
                                    <p:set>
                                      <p:cBhvr>
                                        <p:cTn id="17" fill="hold"/>
                                        <p:tgtEl>
                                          <p:spTgt spid="13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iterate>
                                    <p:tmAbs val="0"/>
                                  </p:iterate>
                                  <p:childTnLst>
                                    <p:set>
                                      <p:cBhvr>
                                        <p:cTn id="21" fill="hold"/>
                                        <p:tgtEl>
                                          <p:spTgt spid="132">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2" nodeType="clickEffect">
                                  <p:stCondLst>
                                    <p:cond delay="0"/>
                                  </p:stCondLst>
                                  <p:iterate>
                                    <p:tmAbs val="0"/>
                                  </p:iterate>
                                  <p:childTnLst>
                                    <p:set>
                                      <p:cBhvr>
                                        <p:cTn id="25" fill="hold"/>
                                        <p:tgtEl>
                                          <p:spTgt spid="13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2" nodeType="clickEffect">
                                  <p:stCondLst>
                                    <p:cond delay="0"/>
                                  </p:stCondLst>
                                  <p:iterate>
                                    <p:tmAbs val="0"/>
                                  </p:iterate>
                                  <p:childTnLst>
                                    <p:set>
                                      <p:cBhvr>
                                        <p:cTn id="29" fill="hold"/>
                                        <p:tgtEl>
                                          <p:spTgt spid="132">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2" nodeType="clickEffect">
                                  <p:stCondLst>
                                    <p:cond delay="0"/>
                                  </p:stCondLst>
                                  <p:iterate>
                                    <p:tmAbs val="0"/>
                                  </p:iterate>
                                  <p:childTnLst>
                                    <p:set>
                                      <p:cBhvr>
                                        <p:cTn id="33" fill="hold"/>
                                        <p:tgtEl>
                                          <p:spTgt spid="1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2" build="p" bldLvl="5" animBg="1" advAuto="0"/>
      <p:bldP spid="133"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esources"/>
          <p:cNvSpPr txBox="1">
            <a:spLocks noGrp="1"/>
          </p:cNvSpPr>
          <p:nvPr>
            <p:ph type="title"/>
          </p:nvPr>
        </p:nvSpPr>
        <p:spPr>
          <a:prstGeom prst="rect">
            <a:avLst/>
          </a:prstGeom>
        </p:spPr>
        <p:txBody>
          <a:bodyPr/>
          <a:lstStyle/>
          <a:p>
            <a:r>
              <a:t>Resources</a:t>
            </a:r>
          </a:p>
        </p:txBody>
      </p:sp>
      <p:sp>
        <p:nvSpPr>
          <p:cNvPr id="354" name="CoLeadership.com - Edmund Lau &amp; Jean Hsu…"/>
          <p:cNvSpPr txBox="1">
            <a:spLocks noGrp="1"/>
          </p:cNvSpPr>
          <p:nvPr>
            <p:ph type="body" idx="1"/>
          </p:nvPr>
        </p:nvSpPr>
        <p:spPr>
          <a:xfrm>
            <a:off x="762000" y="2413000"/>
            <a:ext cx="11480800" cy="4597122"/>
          </a:xfrm>
          <a:prstGeom prst="rect">
            <a:avLst/>
          </a:prstGeom>
        </p:spPr>
        <p:txBody>
          <a:bodyPr/>
          <a:lstStyle/>
          <a:p>
            <a:pPr>
              <a:defRPr i="1">
                <a:latin typeface="+mn-lt"/>
                <a:ea typeface="+mn-ea"/>
                <a:cs typeface="+mn-cs"/>
                <a:sym typeface="Helvetica Neue"/>
              </a:defRPr>
            </a:pPr>
            <a:r>
              <a:rPr u="sng">
                <a:hlinkClick r:id="rId2"/>
              </a:rPr>
              <a:t>CoLeadership.com</a:t>
            </a:r>
            <a:r>
              <a:t> - </a:t>
            </a:r>
            <a:r>
              <a:rPr sz="2400"/>
              <a:t>Edmund Lau &amp; Jean Hsu</a:t>
            </a:r>
          </a:p>
          <a:p>
            <a:pPr>
              <a:defRPr i="1">
                <a:latin typeface="+mn-lt"/>
                <a:ea typeface="+mn-ea"/>
                <a:cs typeface="+mn-cs"/>
                <a:sym typeface="Helvetica Neue"/>
              </a:defRPr>
            </a:pPr>
            <a:r>
              <a:t>“The Manager’s Path” </a:t>
            </a:r>
            <a:r>
              <a:rPr sz="2500" i="0">
                <a:latin typeface="Helvetica Neue Medium"/>
                <a:ea typeface="Helvetica Neue Medium"/>
                <a:cs typeface="Helvetica Neue Medium"/>
                <a:sym typeface="Helvetica Neue Medium"/>
              </a:rPr>
              <a:t>by Camille Fournier</a:t>
            </a:r>
          </a:p>
          <a:p>
            <a:pPr>
              <a:defRPr i="1">
                <a:latin typeface="+mn-lt"/>
                <a:ea typeface="+mn-ea"/>
                <a:cs typeface="+mn-cs"/>
                <a:sym typeface="Helvetica Neue"/>
              </a:defRPr>
            </a:pPr>
            <a:r>
              <a:t>“Managing Humans” </a:t>
            </a:r>
            <a:r>
              <a:rPr sz="2500" i="0">
                <a:latin typeface="Helvetica Neue Medium"/>
                <a:ea typeface="Helvetica Neue Medium"/>
                <a:cs typeface="Helvetica Neue Medium"/>
                <a:sym typeface="Helvetica Neue Medium"/>
              </a:rPr>
              <a:t>by Michael Lopp</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THANKS!"/>
          <p:cNvSpPr txBox="1">
            <a:spLocks noGrp="1"/>
          </p:cNvSpPr>
          <p:nvPr>
            <p:ph type="ctrTitle"/>
          </p:nvPr>
        </p:nvSpPr>
        <p:spPr>
          <a:prstGeom prst="rect">
            <a:avLst/>
          </a:prstGeom>
        </p:spPr>
        <p:txBody>
          <a:bodyPr/>
          <a:lstStyle/>
          <a:p>
            <a:r>
              <a:t>THANKS!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he past 15 years"/>
          <p:cNvSpPr txBox="1">
            <a:spLocks noGrp="1"/>
          </p:cNvSpPr>
          <p:nvPr>
            <p:ph type="title"/>
          </p:nvPr>
        </p:nvSpPr>
        <p:spPr>
          <a:xfrm>
            <a:off x="762000" y="266700"/>
            <a:ext cx="11480800" cy="1295711"/>
          </a:xfrm>
          <a:prstGeom prst="rect">
            <a:avLst/>
          </a:prstGeom>
        </p:spPr>
        <p:txBody>
          <a:bodyPr/>
          <a:lstStyle>
            <a:lvl1pPr>
              <a:defRPr sz="5200"/>
            </a:lvl1pPr>
          </a:lstStyle>
          <a:p>
            <a:r>
              <a:t>The past 15 years</a:t>
            </a:r>
          </a:p>
        </p:txBody>
      </p:sp>
      <p:sp>
        <p:nvSpPr>
          <p:cNvPr id="136" name="Much smaller company;…"/>
          <p:cNvSpPr txBox="1">
            <a:spLocks noGrp="1"/>
          </p:cNvSpPr>
          <p:nvPr>
            <p:ph type="body" sz="half" idx="1"/>
          </p:nvPr>
        </p:nvSpPr>
        <p:spPr>
          <a:xfrm>
            <a:off x="762000" y="1562410"/>
            <a:ext cx="5740400" cy="7037492"/>
          </a:xfrm>
          <a:prstGeom prst="rect">
            <a:avLst/>
          </a:prstGeom>
        </p:spPr>
        <p:txBody>
          <a:bodyPr/>
          <a:lstStyle/>
          <a:p>
            <a:r>
              <a:rPr dirty="0"/>
              <a:t>Much smaller company;</a:t>
            </a:r>
          </a:p>
          <a:p>
            <a:r>
              <a:rPr dirty="0"/>
              <a:t>The products I work on are what the company sells;</a:t>
            </a:r>
          </a:p>
          <a:p>
            <a:r>
              <a:rPr dirty="0"/>
              <a:t>Rigid bureaucracy to “Established Startup”;</a:t>
            </a:r>
          </a:p>
          <a:p>
            <a:r>
              <a:rPr dirty="0"/>
              <a:t>Perfect... until I became a Manager;</a:t>
            </a:r>
          </a:p>
        </p:txBody>
      </p:sp>
      <p:pic>
        <p:nvPicPr>
          <p:cNvPr id="137" name="Movie" descr="Movie"/>
          <p:cNvPicPr>
            <a:picLocks/>
          </p:cNvPicPr>
          <p:nvPr/>
        </p:nvPicPr>
        <p:blipFill>
          <a:blip r:embed="rId2">
            <a:extLst/>
          </a:blip>
          <a:stretch>
            <a:fillRect/>
          </a:stretch>
        </p:blipFill>
        <p:spPr>
          <a:xfrm>
            <a:off x="7042116" y="3125728"/>
            <a:ext cx="5200684" cy="350214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3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3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Worst Month Ever"/>
          <p:cNvSpPr txBox="1">
            <a:spLocks noGrp="1"/>
          </p:cNvSpPr>
          <p:nvPr>
            <p:ph type="title"/>
          </p:nvPr>
        </p:nvSpPr>
        <p:spPr>
          <a:xfrm>
            <a:off x="762000" y="317500"/>
            <a:ext cx="8289177" cy="1789920"/>
          </a:xfrm>
          <a:prstGeom prst="rect">
            <a:avLst/>
          </a:prstGeom>
        </p:spPr>
        <p:txBody>
          <a:bodyPr/>
          <a:lstStyle>
            <a:lvl1pPr>
              <a:defRPr sz="5900"/>
            </a:lvl1pPr>
          </a:lstStyle>
          <a:p>
            <a:r>
              <a:t>Worst Month Ever</a:t>
            </a:r>
          </a:p>
        </p:txBody>
      </p:sp>
      <p:sp>
        <p:nvSpPr>
          <p:cNvPr id="140" name="Founder: Month-long sabbatical and is off the grid;…"/>
          <p:cNvSpPr txBox="1">
            <a:spLocks noGrp="1"/>
          </p:cNvSpPr>
          <p:nvPr>
            <p:ph type="body" idx="1"/>
          </p:nvPr>
        </p:nvSpPr>
        <p:spPr>
          <a:xfrm>
            <a:off x="687302" y="2189709"/>
            <a:ext cx="11480801" cy="6708224"/>
          </a:xfrm>
          <a:prstGeom prst="rect">
            <a:avLst/>
          </a:prstGeom>
        </p:spPr>
        <p:txBody>
          <a:bodyPr/>
          <a:lstStyle/>
          <a:p>
            <a:r>
              <a:t>Founder: Month-long sabbatical and is off the grid;</a:t>
            </a:r>
          </a:p>
          <a:p>
            <a:r>
              <a:t>Juggling Tech Support, On-Going Implementation, Project Management, Sprint Planning &amp; still trying to Code;</a:t>
            </a:r>
          </a:p>
          <a:p>
            <a:r>
              <a:t>“I hire smart, competent people and expect them to do their job”;</a:t>
            </a:r>
          </a:p>
          <a:p>
            <a:r>
              <a:t>“If I can just get through this month, things will get back to normal...”;</a:t>
            </a:r>
          </a:p>
        </p:txBody>
      </p:sp>
      <p:pic>
        <p:nvPicPr>
          <p:cNvPr id="141" name="893B484E-05F2-4D66-9200-C0ECC11B1A22-L0-001.jpeg" descr="893B484E-05F2-4D66-9200-C0ECC11B1A22-L0-001.jpeg"/>
          <p:cNvPicPr>
            <a:picLocks noChangeAspect="1"/>
          </p:cNvPicPr>
          <p:nvPr/>
        </p:nvPicPr>
        <p:blipFill>
          <a:blip r:embed="rId2">
            <a:extLst/>
          </a:blip>
          <a:stretch>
            <a:fillRect/>
          </a:stretch>
        </p:blipFill>
        <p:spPr>
          <a:xfrm>
            <a:off x="9524892" y="375690"/>
            <a:ext cx="3099630" cy="181402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141"/>
                                        </p:tgtEl>
                                        <p:attrNameLst>
                                          <p:attrName>style.visibility</p:attrName>
                                        </p:attrNameLst>
                                      </p:cBhvr>
                                      <p:to>
                                        <p:strVal val="visible"/>
                                      </p:to>
                                    </p:set>
                                    <p:anim calcmode="lin" valueType="num">
                                      <p:cBhvr>
                                        <p:cTn id="7" dur="500" fill="hold"/>
                                        <p:tgtEl>
                                          <p:spTgt spid="141"/>
                                        </p:tgtEl>
                                        <p:attrNameLst>
                                          <p:attrName>ppt_x</p:attrName>
                                        </p:attrNameLst>
                                      </p:cBhvr>
                                      <p:tavLst>
                                        <p:tav tm="0">
                                          <p:val>
                                            <p:strVal val="#ppt_x"/>
                                          </p:val>
                                        </p:tav>
                                        <p:tav tm="100000">
                                          <p:val>
                                            <p:strVal val="#ppt_x"/>
                                          </p:val>
                                        </p:tav>
                                      </p:tavLst>
                                    </p:anim>
                                    <p:anim calcmode="lin" valueType="num">
                                      <p:cBhvr>
                                        <p:cTn id="8" dur="500" fill="hold"/>
                                        <p:tgtEl>
                                          <p:spTgt spid="14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140">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14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14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iterate>
                                    <p:tmAbs val="0"/>
                                  </p:iterate>
                                  <p:childTnLst>
                                    <p:set>
                                      <p:cBhvr>
                                        <p:cTn id="22" fill="hold"/>
                                        <p:tgtEl>
                                          <p:spTgt spid="14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1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2" build="p" bldLvl="5" animBg="1" advAuto="0"/>
      <p:bldP spid="141"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What the What?"/>
          <p:cNvSpPr txBox="1">
            <a:spLocks noGrp="1"/>
          </p:cNvSpPr>
          <p:nvPr>
            <p:ph type="title"/>
          </p:nvPr>
        </p:nvSpPr>
        <p:spPr>
          <a:prstGeom prst="rect">
            <a:avLst/>
          </a:prstGeom>
        </p:spPr>
        <p:txBody>
          <a:bodyPr/>
          <a:lstStyle/>
          <a:p>
            <a:r>
              <a:t>What the </a:t>
            </a:r>
            <a:r>
              <a:rPr>
                <a:solidFill>
                  <a:srgbClr val="0061FE"/>
                </a:solidFill>
              </a:rPr>
              <a:t>What?</a:t>
            </a:r>
          </a:p>
        </p:txBody>
      </p:sp>
      <p:sp>
        <p:nvSpPr>
          <p:cNvPr id="144" name="A few projects wrap up, time to check in with the team;…"/>
          <p:cNvSpPr txBox="1">
            <a:spLocks noGrp="1"/>
          </p:cNvSpPr>
          <p:nvPr>
            <p:ph type="body" sz="half" idx="1"/>
          </p:nvPr>
        </p:nvSpPr>
        <p:spPr>
          <a:xfrm>
            <a:off x="762000" y="2486765"/>
            <a:ext cx="6633289" cy="4786222"/>
          </a:xfrm>
          <a:prstGeom prst="rect">
            <a:avLst/>
          </a:prstGeom>
        </p:spPr>
        <p:txBody>
          <a:bodyPr/>
          <a:lstStyle/>
          <a:p>
            <a:r>
              <a:t>A few projects wrap up, time to check in with the team;</a:t>
            </a:r>
          </a:p>
          <a:p>
            <a:r>
              <a:t>Not only buggy, but it’s plain WRONG;</a:t>
            </a:r>
          </a:p>
          <a:p>
            <a:r>
              <a:rPr>
                <a:solidFill>
                  <a:srgbClr val="E22400"/>
                </a:solidFill>
              </a:rPr>
              <a:t>EPIC</a:t>
            </a:r>
            <a:r>
              <a:t> failure of leadership</a:t>
            </a:r>
          </a:p>
        </p:txBody>
      </p:sp>
      <p:pic>
        <p:nvPicPr>
          <p:cNvPr id="145" name="Movie" descr="Movie"/>
          <p:cNvPicPr>
            <a:picLocks/>
          </p:cNvPicPr>
          <p:nvPr/>
        </p:nvPicPr>
        <p:blipFill>
          <a:blip r:embed="rId2">
            <a:extLst/>
          </a:blip>
          <a:stretch>
            <a:fillRect/>
          </a:stretch>
        </p:blipFill>
        <p:spPr>
          <a:xfrm>
            <a:off x="7607848" y="2486765"/>
            <a:ext cx="4230151" cy="2390035"/>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Must Fix"/>
          <p:cNvSpPr txBox="1">
            <a:spLocks noGrp="1"/>
          </p:cNvSpPr>
          <p:nvPr>
            <p:ph type="ctrTitle"/>
          </p:nvPr>
        </p:nvSpPr>
        <p:spPr>
          <a:xfrm>
            <a:off x="973358" y="1737828"/>
            <a:ext cx="11058084" cy="1134005"/>
          </a:xfrm>
          <a:prstGeom prst="rect">
            <a:avLst/>
          </a:prstGeom>
        </p:spPr>
        <p:txBody>
          <a:bodyPr/>
          <a:lstStyle/>
          <a:p>
            <a:r>
              <a:t>Must Fix</a:t>
            </a:r>
          </a:p>
        </p:txBody>
      </p:sp>
      <p:sp>
        <p:nvSpPr>
          <p:cNvPr id="148" name="How do I fix this so it doesn’t happen again?"/>
          <p:cNvSpPr txBox="1">
            <a:spLocks noGrp="1"/>
          </p:cNvSpPr>
          <p:nvPr>
            <p:ph type="subTitle" sz="quarter" idx="1"/>
          </p:nvPr>
        </p:nvSpPr>
        <p:spPr>
          <a:xfrm>
            <a:off x="762000" y="3733800"/>
            <a:ext cx="11480800" cy="863600"/>
          </a:xfrm>
          <a:prstGeom prst="rect">
            <a:avLst/>
          </a:prstGeom>
        </p:spPr>
        <p:txBody>
          <a:bodyPr/>
          <a:lstStyle>
            <a:lvl1pPr>
              <a:defRPr sz="3000"/>
            </a:lvl1pPr>
          </a:lstStyle>
          <a:p>
            <a:r>
              <a:t>How do I fix this so it doesn’t happen again?</a:t>
            </a:r>
          </a:p>
        </p:txBody>
      </p:sp>
      <p:sp>
        <p:nvSpPr>
          <p:cNvPr id="149" name="Cockroach"/>
          <p:cNvSpPr/>
          <p:nvPr/>
        </p:nvSpPr>
        <p:spPr>
          <a:xfrm>
            <a:off x="8325693" y="1417218"/>
            <a:ext cx="1108682" cy="1775225"/>
          </a:xfrm>
          <a:custGeom>
            <a:avLst/>
            <a:gdLst/>
            <a:ahLst/>
            <a:cxnLst>
              <a:cxn ang="0">
                <a:pos x="wd2" y="hd2"/>
              </a:cxn>
              <a:cxn ang="5400000">
                <a:pos x="wd2" y="hd2"/>
              </a:cxn>
              <a:cxn ang="10800000">
                <a:pos x="wd2" y="hd2"/>
              </a:cxn>
              <a:cxn ang="16200000">
                <a:pos x="wd2" y="hd2"/>
              </a:cxn>
            </a:cxnLst>
            <a:rect l="0" t="0" r="r" b="b"/>
            <a:pathLst>
              <a:path w="21556" h="21566" extrusionOk="0">
                <a:moveTo>
                  <a:pt x="18247" y="0"/>
                </a:moveTo>
                <a:cubicBezTo>
                  <a:pt x="18229" y="2"/>
                  <a:pt x="18211" y="10"/>
                  <a:pt x="18198" y="21"/>
                </a:cubicBezTo>
                <a:cubicBezTo>
                  <a:pt x="15610" y="2150"/>
                  <a:pt x="12847" y="4679"/>
                  <a:pt x="11570" y="7246"/>
                </a:cubicBezTo>
                <a:cubicBezTo>
                  <a:pt x="11553" y="7278"/>
                  <a:pt x="11500" y="7289"/>
                  <a:pt x="11457" y="7278"/>
                </a:cubicBezTo>
                <a:cubicBezTo>
                  <a:pt x="11025" y="7170"/>
                  <a:pt x="10518" y="7170"/>
                  <a:pt x="10095" y="7278"/>
                </a:cubicBezTo>
                <a:cubicBezTo>
                  <a:pt x="10043" y="7289"/>
                  <a:pt x="9999" y="7278"/>
                  <a:pt x="9982" y="7246"/>
                </a:cubicBezTo>
                <a:cubicBezTo>
                  <a:pt x="8704" y="4679"/>
                  <a:pt x="5945" y="2150"/>
                  <a:pt x="3356" y="21"/>
                </a:cubicBezTo>
                <a:cubicBezTo>
                  <a:pt x="3330" y="-1"/>
                  <a:pt x="3285" y="-2"/>
                  <a:pt x="3251" y="9"/>
                </a:cubicBezTo>
                <a:cubicBezTo>
                  <a:pt x="3216" y="25"/>
                  <a:pt x="3217" y="53"/>
                  <a:pt x="3234" y="74"/>
                </a:cubicBezTo>
                <a:cubicBezTo>
                  <a:pt x="3226" y="69"/>
                  <a:pt x="8092" y="4198"/>
                  <a:pt x="9421" y="7374"/>
                </a:cubicBezTo>
                <a:cubicBezTo>
                  <a:pt x="9438" y="7417"/>
                  <a:pt x="9455" y="7465"/>
                  <a:pt x="9472" y="7509"/>
                </a:cubicBezTo>
                <a:cubicBezTo>
                  <a:pt x="9480" y="7536"/>
                  <a:pt x="9473" y="7569"/>
                  <a:pt x="9456" y="7596"/>
                </a:cubicBezTo>
                <a:cubicBezTo>
                  <a:pt x="9369" y="7682"/>
                  <a:pt x="9326" y="7779"/>
                  <a:pt x="9326" y="7876"/>
                </a:cubicBezTo>
                <a:cubicBezTo>
                  <a:pt x="9326" y="7924"/>
                  <a:pt x="9360" y="7989"/>
                  <a:pt x="9256" y="8038"/>
                </a:cubicBezTo>
                <a:cubicBezTo>
                  <a:pt x="9084" y="8119"/>
                  <a:pt x="8903" y="8220"/>
                  <a:pt x="8730" y="8344"/>
                </a:cubicBezTo>
                <a:cubicBezTo>
                  <a:pt x="8687" y="8382"/>
                  <a:pt x="8593" y="8377"/>
                  <a:pt x="8550" y="8344"/>
                </a:cubicBezTo>
                <a:cubicBezTo>
                  <a:pt x="8325" y="8172"/>
                  <a:pt x="8083" y="7984"/>
                  <a:pt x="7997" y="7920"/>
                </a:cubicBezTo>
                <a:cubicBezTo>
                  <a:pt x="7979" y="7904"/>
                  <a:pt x="7944" y="7891"/>
                  <a:pt x="7919" y="7886"/>
                </a:cubicBezTo>
                <a:lnTo>
                  <a:pt x="6581" y="7628"/>
                </a:lnTo>
                <a:cubicBezTo>
                  <a:pt x="6529" y="7617"/>
                  <a:pt x="6487" y="7622"/>
                  <a:pt x="6443" y="7638"/>
                </a:cubicBezTo>
                <a:cubicBezTo>
                  <a:pt x="6409" y="7649"/>
                  <a:pt x="6357" y="7649"/>
                  <a:pt x="6314" y="7638"/>
                </a:cubicBezTo>
                <a:cubicBezTo>
                  <a:pt x="5537" y="7358"/>
                  <a:pt x="5141" y="6943"/>
                  <a:pt x="5003" y="6776"/>
                </a:cubicBezTo>
                <a:cubicBezTo>
                  <a:pt x="4969" y="6738"/>
                  <a:pt x="4891" y="6717"/>
                  <a:pt x="4831" y="6734"/>
                </a:cubicBezTo>
                <a:cubicBezTo>
                  <a:pt x="4753" y="6750"/>
                  <a:pt x="4718" y="6808"/>
                  <a:pt x="4761" y="6851"/>
                </a:cubicBezTo>
                <a:cubicBezTo>
                  <a:pt x="4916" y="7040"/>
                  <a:pt x="5366" y="7510"/>
                  <a:pt x="6255" y="7812"/>
                </a:cubicBezTo>
                <a:cubicBezTo>
                  <a:pt x="6281" y="7823"/>
                  <a:pt x="6305" y="7838"/>
                  <a:pt x="6314" y="7854"/>
                </a:cubicBezTo>
                <a:cubicBezTo>
                  <a:pt x="6331" y="7881"/>
                  <a:pt x="6367" y="7904"/>
                  <a:pt x="6419" y="7920"/>
                </a:cubicBezTo>
                <a:lnTo>
                  <a:pt x="7506" y="8189"/>
                </a:lnTo>
                <a:cubicBezTo>
                  <a:pt x="7540" y="8200"/>
                  <a:pt x="7575" y="8215"/>
                  <a:pt x="7592" y="8237"/>
                </a:cubicBezTo>
                <a:lnTo>
                  <a:pt x="8188" y="8927"/>
                </a:lnTo>
                <a:cubicBezTo>
                  <a:pt x="8214" y="8954"/>
                  <a:pt x="8221" y="8986"/>
                  <a:pt x="8212" y="9018"/>
                </a:cubicBezTo>
                <a:cubicBezTo>
                  <a:pt x="8152" y="9245"/>
                  <a:pt x="8223" y="9450"/>
                  <a:pt x="8361" y="9628"/>
                </a:cubicBezTo>
                <a:cubicBezTo>
                  <a:pt x="8404" y="9682"/>
                  <a:pt x="8403" y="9748"/>
                  <a:pt x="8369" y="9807"/>
                </a:cubicBezTo>
                <a:cubicBezTo>
                  <a:pt x="8231" y="10006"/>
                  <a:pt x="8101" y="10205"/>
                  <a:pt x="7981" y="10415"/>
                </a:cubicBezTo>
                <a:cubicBezTo>
                  <a:pt x="7929" y="10501"/>
                  <a:pt x="7773" y="10544"/>
                  <a:pt x="7635" y="10501"/>
                </a:cubicBezTo>
                <a:cubicBezTo>
                  <a:pt x="7118" y="10345"/>
                  <a:pt x="6409" y="10135"/>
                  <a:pt x="6133" y="10055"/>
                </a:cubicBezTo>
                <a:cubicBezTo>
                  <a:pt x="6056" y="10033"/>
                  <a:pt x="5970" y="10038"/>
                  <a:pt x="5901" y="10065"/>
                </a:cubicBezTo>
                <a:lnTo>
                  <a:pt x="3380" y="11094"/>
                </a:lnTo>
                <a:cubicBezTo>
                  <a:pt x="3328" y="11116"/>
                  <a:pt x="3303" y="11143"/>
                  <a:pt x="3286" y="11175"/>
                </a:cubicBezTo>
                <a:cubicBezTo>
                  <a:pt x="3268" y="11207"/>
                  <a:pt x="3235" y="11230"/>
                  <a:pt x="3183" y="11246"/>
                </a:cubicBezTo>
                <a:cubicBezTo>
                  <a:pt x="2950" y="11305"/>
                  <a:pt x="2492" y="11370"/>
                  <a:pt x="1775" y="11268"/>
                </a:cubicBezTo>
                <a:cubicBezTo>
                  <a:pt x="1025" y="11160"/>
                  <a:pt x="361" y="11305"/>
                  <a:pt x="85" y="11381"/>
                </a:cubicBezTo>
                <a:cubicBezTo>
                  <a:pt x="7" y="11402"/>
                  <a:pt x="-20" y="11455"/>
                  <a:pt x="15" y="11499"/>
                </a:cubicBezTo>
                <a:cubicBezTo>
                  <a:pt x="49" y="11536"/>
                  <a:pt x="127" y="11554"/>
                  <a:pt x="187" y="11537"/>
                </a:cubicBezTo>
                <a:cubicBezTo>
                  <a:pt x="429" y="11473"/>
                  <a:pt x="1041" y="11338"/>
                  <a:pt x="1705" y="11435"/>
                </a:cubicBezTo>
                <a:cubicBezTo>
                  <a:pt x="2534" y="11553"/>
                  <a:pt x="3061" y="11466"/>
                  <a:pt x="3329" y="11391"/>
                </a:cubicBezTo>
                <a:cubicBezTo>
                  <a:pt x="3372" y="11380"/>
                  <a:pt x="3415" y="11380"/>
                  <a:pt x="3458" y="11386"/>
                </a:cubicBezTo>
                <a:cubicBezTo>
                  <a:pt x="3510" y="11397"/>
                  <a:pt x="3570" y="11392"/>
                  <a:pt x="3631" y="11376"/>
                </a:cubicBezTo>
                <a:lnTo>
                  <a:pt x="5996" y="10643"/>
                </a:lnTo>
                <a:cubicBezTo>
                  <a:pt x="6073" y="10616"/>
                  <a:pt x="6167" y="10625"/>
                  <a:pt x="6236" y="10658"/>
                </a:cubicBezTo>
                <a:cubicBezTo>
                  <a:pt x="6452" y="10766"/>
                  <a:pt x="6927" y="11003"/>
                  <a:pt x="7385" y="11229"/>
                </a:cubicBezTo>
                <a:cubicBezTo>
                  <a:pt x="7462" y="11267"/>
                  <a:pt x="7497" y="11331"/>
                  <a:pt x="7471" y="11391"/>
                </a:cubicBezTo>
                <a:cubicBezTo>
                  <a:pt x="7307" y="11774"/>
                  <a:pt x="7178" y="12168"/>
                  <a:pt x="7074" y="12567"/>
                </a:cubicBezTo>
                <a:cubicBezTo>
                  <a:pt x="7066" y="12615"/>
                  <a:pt x="6996" y="12648"/>
                  <a:pt x="6918" y="12643"/>
                </a:cubicBezTo>
                <a:cubicBezTo>
                  <a:pt x="6443" y="12610"/>
                  <a:pt x="5824" y="12561"/>
                  <a:pt x="5599" y="12545"/>
                </a:cubicBezTo>
                <a:cubicBezTo>
                  <a:pt x="5548" y="12540"/>
                  <a:pt x="5494" y="12551"/>
                  <a:pt x="5451" y="12567"/>
                </a:cubicBezTo>
                <a:lnTo>
                  <a:pt x="4985" y="12761"/>
                </a:lnTo>
                <a:cubicBezTo>
                  <a:pt x="4933" y="12782"/>
                  <a:pt x="4899" y="12821"/>
                  <a:pt x="4882" y="12858"/>
                </a:cubicBezTo>
                <a:lnTo>
                  <a:pt x="3768" y="16579"/>
                </a:lnTo>
                <a:cubicBezTo>
                  <a:pt x="3760" y="16606"/>
                  <a:pt x="3770" y="16638"/>
                  <a:pt x="3787" y="16665"/>
                </a:cubicBezTo>
                <a:cubicBezTo>
                  <a:pt x="3804" y="16692"/>
                  <a:pt x="3813" y="16719"/>
                  <a:pt x="3795" y="16746"/>
                </a:cubicBezTo>
                <a:cubicBezTo>
                  <a:pt x="3605" y="17069"/>
                  <a:pt x="2966" y="18007"/>
                  <a:pt x="1517" y="18827"/>
                </a:cubicBezTo>
                <a:cubicBezTo>
                  <a:pt x="1456" y="18859"/>
                  <a:pt x="1457" y="18914"/>
                  <a:pt x="1508" y="18946"/>
                </a:cubicBezTo>
                <a:cubicBezTo>
                  <a:pt x="1560" y="18984"/>
                  <a:pt x="1645" y="18984"/>
                  <a:pt x="1705" y="18951"/>
                </a:cubicBezTo>
                <a:cubicBezTo>
                  <a:pt x="3259" y="18078"/>
                  <a:pt x="3897" y="17096"/>
                  <a:pt x="4078" y="16778"/>
                </a:cubicBezTo>
                <a:cubicBezTo>
                  <a:pt x="4087" y="16756"/>
                  <a:pt x="4114" y="16740"/>
                  <a:pt x="4149" y="16724"/>
                </a:cubicBezTo>
                <a:cubicBezTo>
                  <a:pt x="4200" y="16702"/>
                  <a:pt x="4234" y="16676"/>
                  <a:pt x="4243" y="16633"/>
                </a:cubicBezTo>
                <a:lnTo>
                  <a:pt x="5459" y="13359"/>
                </a:lnTo>
                <a:cubicBezTo>
                  <a:pt x="5494" y="13267"/>
                  <a:pt x="5650" y="13220"/>
                  <a:pt x="5788" y="13258"/>
                </a:cubicBezTo>
                <a:lnTo>
                  <a:pt x="6797" y="13542"/>
                </a:lnTo>
                <a:cubicBezTo>
                  <a:pt x="6857" y="13559"/>
                  <a:pt x="6892" y="13597"/>
                  <a:pt x="6883" y="13635"/>
                </a:cubicBezTo>
                <a:cubicBezTo>
                  <a:pt x="6848" y="13937"/>
                  <a:pt x="6832" y="14238"/>
                  <a:pt x="6832" y="14545"/>
                </a:cubicBezTo>
                <a:cubicBezTo>
                  <a:pt x="6832" y="17273"/>
                  <a:pt x="8222" y="19732"/>
                  <a:pt x="10440" y="21469"/>
                </a:cubicBezTo>
                <a:cubicBezTo>
                  <a:pt x="10604" y="21598"/>
                  <a:pt x="10923" y="21598"/>
                  <a:pt x="11095" y="21469"/>
                </a:cubicBezTo>
                <a:cubicBezTo>
                  <a:pt x="13330" y="19738"/>
                  <a:pt x="14720" y="17280"/>
                  <a:pt x="14720" y="14552"/>
                </a:cubicBezTo>
                <a:cubicBezTo>
                  <a:pt x="14720" y="14244"/>
                  <a:pt x="14703" y="13942"/>
                  <a:pt x="14668" y="13640"/>
                </a:cubicBezTo>
                <a:cubicBezTo>
                  <a:pt x="14660" y="13602"/>
                  <a:pt x="14694" y="13564"/>
                  <a:pt x="14755" y="13548"/>
                </a:cubicBezTo>
                <a:lnTo>
                  <a:pt x="15763" y="13263"/>
                </a:lnTo>
                <a:cubicBezTo>
                  <a:pt x="15901" y="13225"/>
                  <a:pt x="16058" y="13274"/>
                  <a:pt x="16092" y="13366"/>
                </a:cubicBezTo>
                <a:lnTo>
                  <a:pt x="17308" y="16638"/>
                </a:lnTo>
                <a:cubicBezTo>
                  <a:pt x="17326" y="16676"/>
                  <a:pt x="17360" y="16707"/>
                  <a:pt x="17403" y="16729"/>
                </a:cubicBezTo>
                <a:cubicBezTo>
                  <a:pt x="17437" y="16740"/>
                  <a:pt x="17456" y="16761"/>
                  <a:pt x="17473" y="16783"/>
                </a:cubicBezTo>
                <a:cubicBezTo>
                  <a:pt x="17654" y="17101"/>
                  <a:pt x="18293" y="18083"/>
                  <a:pt x="19846" y="18956"/>
                </a:cubicBezTo>
                <a:cubicBezTo>
                  <a:pt x="19906" y="18989"/>
                  <a:pt x="19991" y="18984"/>
                  <a:pt x="20043" y="18951"/>
                </a:cubicBezTo>
                <a:cubicBezTo>
                  <a:pt x="20095" y="18913"/>
                  <a:pt x="20087" y="18859"/>
                  <a:pt x="20035" y="18832"/>
                </a:cubicBezTo>
                <a:cubicBezTo>
                  <a:pt x="18576" y="18012"/>
                  <a:pt x="17937" y="17074"/>
                  <a:pt x="17756" y="16751"/>
                </a:cubicBezTo>
                <a:cubicBezTo>
                  <a:pt x="17739" y="16724"/>
                  <a:pt x="17750" y="16697"/>
                  <a:pt x="17767" y="16670"/>
                </a:cubicBezTo>
                <a:cubicBezTo>
                  <a:pt x="17784" y="16643"/>
                  <a:pt x="17792" y="16616"/>
                  <a:pt x="17783" y="16584"/>
                </a:cubicBezTo>
                <a:lnTo>
                  <a:pt x="16669" y="12863"/>
                </a:lnTo>
                <a:cubicBezTo>
                  <a:pt x="16661" y="12826"/>
                  <a:pt x="16619" y="12787"/>
                  <a:pt x="16567" y="12766"/>
                </a:cubicBezTo>
                <a:lnTo>
                  <a:pt x="16100" y="12572"/>
                </a:lnTo>
                <a:cubicBezTo>
                  <a:pt x="16057" y="12556"/>
                  <a:pt x="16006" y="12545"/>
                  <a:pt x="15955" y="12550"/>
                </a:cubicBezTo>
                <a:cubicBezTo>
                  <a:pt x="15739" y="12566"/>
                  <a:pt x="15108" y="12615"/>
                  <a:pt x="14633" y="12648"/>
                </a:cubicBezTo>
                <a:cubicBezTo>
                  <a:pt x="14556" y="12653"/>
                  <a:pt x="14486" y="12620"/>
                  <a:pt x="14477" y="12572"/>
                </a:cubicBezTo>
                <a:cubicBezTo>
                  <a:pt x="14373" y="12168"/>
                  <a:pt x="14244" y="11780"/>
                  <a:pt x="14080" y="11398"/>
                </a:cubicBezTo>
                <a:cubicBezTo>
                  <a:pt x="14055" y="11338"/>
                  <a:pt x="14089" y="11273"/>
                  <a:pt x="14167" y="11236"/>
                </a:cubicBezTo>
                <a:cubicBezTo>
                  <a:pt x="14624" y="11009"/>
                  <a:pt x="15100" y="10765"/>
                  <a:pt x="15316" y="10663"/>
                </a:cubicBezTo>
                <a:cubicBezTo>
                  <a:pt x="15385" y="10631"/>
                  <a:pt x="15478" y="10621"/>
                  <a:pt x="15556" y="10648"/>
                </a:cubicBezTo>
                <a:lnTo>
                  <a:pt x="17921" y="11381"/>
                </a:lnTo>
                <a:cubicBezTo>
                  <a:pt x="17972" y="11397"/>
                  <a:pt x="18033" y="11402"/>
                  <a:pt x="18093" y="11391"/>
                </a:cubicBezTo>
                <a:cubicBezTo>
                  <a:pt x="18136" y="11385"/>
                  <a:pt x="18179" y="11381"/>
                  <a:pt x="18223" y="11398"/>
                </a:cubicBezTo>
                <a:cubicBezTo>
                  <a:pt x="18490" y="11473"/>
                  <a:pt x="19018" y="11558"/>
                  <a:pt x="19846" y="11440"/>
                </a:cubicBezTo>
                <a:cubicBezTo>
                  <a:pt x="20510" y="11343"/>
                  <a:pt x="21123" y="11478"/>
                  <a:pt x="21364" y="11542"/>
                </a:cubicBezTo>
                <a:cubicBezTo>
                  <a:pt x="21433" y="11559"/>
                  <a:pt x="21502" y="11543"/>
                  <a:pt x="21537" y="11505"/>
                </a:cubicBezTo>
                <a:cubicBezTo>
                  <a:pt x="21580" y="11462"/>
                  <a:pt x="21544" y="11402"/>
                  <a:pt x="21467" y="11386"/>
                </a:cubicBezTo>
                <a:cubicBezTo>
                  <a:pt x="21191" y="11310"/>
                  <a:pt x="20527" y="11170"/>
                  <a:pt x="19776" y="11273"/>
                </a:cubicBezTo>
                <a:cubicBezTo>
                  <a:pt x="19060" y="11375"/>
                  <a:pt x="18604" y="11310"/>
                  <a:pt x="18371" y="11251"/>
                </a:cubicBezTo>
                <a:cubicBezTo>
                  <a:pt x="18319" y="11240"/>
                  <a:pt x="18283" y="11214"/>
                  <a:pt x="18266" y="11187"/>
                </a:cubicBezTo>
                <a:cubicBezTo>
                  <a:pt x="18249" y="11155"/>
                  <a:pt x="18215" y="11128"/>
                  <a:pt x="18171" y="11106"/>
                </a:cubicBezTo>
                <a:lnTo>
                  <a:pt x="15653" y="10076"/>
                </a:lnTo>
                <a:cubicBezTo>
                  <a:pt x="15584" y="10050"/>
                  <a:pt x="15495" y="10043"/>
                  <a:pt x="15426" y="10065"/>
                </a:cubicBezTo>
                <a:cubicBezTo>
                  <a:pt x="15150" y="10146"/>
                  <a:pt x="14445" y="10357"/>
                  <a:pt x="13927" y="10513"/>
                </a:cubicBezTo>
                <a:cubicBezTo>
                  <a:pt x="13797" y="10556"/>
                  <a:pt x="13633" y="10513"/>
                  <a:pt x="13590" y="10427"/>
                </a:cubicBezTo>
                <a:cubicBezTo>
                  <a:pt x="13469" y="10222"/>
                  <a:pt x="13339" y="10017"/>
                  <a:pt x="13201" y="9817"/>
                </a:cubicBezTo>
                <a:cubicBezTo>
                  <a:pt x="13158" y="9758"/>
                  <a:pt x="13166" y="9692"/>
                  <a:pt x="13209" y="9638"/>
                </a:cubicBezTo>
                <a:cubicBezTo>
                  <a:pt x="13348" y="9460"/>
                  <a:pt x="13415" y="9257"/>
                  <a:pt x="13355" y="9030"/>
                </a:cubicBezTo>
                <a:cubicBezTo>
                  <a:pt x="13346" y="8998"/>
                  <a:pt x="13356" y="8964"/>
                  <a:pt x="13382" y="8937"/>
                </a:cubicBezTo>
                <a:lnTo>
                  <a:pt x="13978" y="8248"/>
                </a:lnTo>
                <a:cubicBezTo>
                  <a:pt x="13995" y="8227"/>
                  <a:pt x="14030" y="8210"/>
                  <a:pt x="14064" y="8199"/>
                </a:cubicBezTo>
                <a:lnTo>
                  <a:pt x="15151" y="7930"/>
                </a:lnTo>
                <a:cubicBezTo>
                  <a:pt x="15203" y="7919"/>
                  <a:pt x="15236" y="7893"/>
                  <a:pt x="15254" y="7866"/>
                </a:cubicBezTo>
                <a:cubicBezTo>
                  <a:pt x="15262" y="7844"/>
                  <a:pt x="15290" y="7827"/>
                  <a:pt x="15316" y="7822"/>
                </a:cubicBezTo>
                <a:cubicBezTo>
                  <a:pt x="16213" y="7520"/>
                  <a:pt x="16652" y="7050"/>
                  <a:pt x="16807" y="6862"/>
                </a:cubicBezTo>
                <a:cubicBezTo>
                  <a:pt x="16841" y="6818"/>
                  <a:pt x="16808" y="6760"/>
                  <a:pt x="16739" y="6744"/>
                </a:cubicBezTo>
                <a:cubicBezTo>
                  <a:pt x="16670" y="6727"/>
                  <a:pt x="16601" y="6744"/>
                  <a:pt x="16567" y="6787"/>
                </a:cubicBezTo>
                <a:cubicBezTo>
                  <a:pt x="16429" y="6955"/>
                  <a:pt x="16030" y="7370"/>
                  <a:pt x="15254" y="7650"/>
                </a:cubicBezTo>
                <a:cubicBezTo>
                  <a:pt x="15219" y="7666"/>
                  <a:pt x="15167" y="7666"/>
                  <a:pt x="15124" y="7650"/>
                </a:cubicBezTo>
                <a:cubicBezTo>
                  <a:pt x="15081" y="7634"/>
                  <a:pt x="15030" y="7633"/>
                  <a:pt x="14987" y="7638"/>
                </a:cubicBezTo>
                <a:lnTo>
                  <a:pt x="13649" y="7898"/>
                </a:lnTo>
                <a:cubicBezTo>
                  <a:pt x="13614" y="7903"/>
                  <a:pt x="13588" y="7914"/>
                  <a:pt x="13571" y="7930"/>
                </a:cubicBezTo>
                <a:cubicBezTo>
                  <a:pt x="13485" y="7995"/>
                  <a:pt x="13245" y="8183"/>
                  <a:pt x="13021" y="8361"/>
                </a:cubicBezTo>
                <a:cubicBezTo>
                  <a:pt x="12978" y="8399"/>
                  <a:pt x="12889" y="8399"/>
                  <a:pt x="12837" y="8361"/>
                </a:cubicBezTo>
                <a:cubicBezTo>
                  <a:pt x="12673" y="8237"/>
                  <a:pt x="12311" y="8055"/>
                  <a:pt x="12311" y="8055"/>
                </a:cubicBezTo>
                <a:cubicBezTo>
                  <a:pt x="12217" y="8006"/>
                  <a:pt x="12244" y="7941"/>
                  <a:pt x="12244" y="7893"/>
                </a:cubicBezTo>
                <a:cubicBezTo>
                  <a:pt x="12244" y="7790"/>
                  <a:pt x="12201" y="7698"/>
                  <a:pt x="12115" y="7611"/>
                </a:cubicBezTo>
                <a:cubicBezTo>
                  <a:pt x="12089" y="7584"/>
                  <a:pt x="12078" y="7552"/>
                  <a:pt x="12096" y="7525"/>
                </a:cubicBezTo>
                <a:lnTo>
                  <a:pt x="12131" y="7374"/>
                </a:lnTo>
                <a:cubicBezTo>
                  <a:pt x="13468" y="4198"/>
                  <a:pt x="18326" y="69"/>
                  <a:pt x="18317" y="74"/>
                </a:cubicBezTo>
                <a:cubicBezTo>
                  <a:pt x="18343" y="53"/>
                  <a:pt x="18335" y="25"/>
                  <a:pt x="18301" y="9"/>
                </a:cubicBezTo>
                <a:cubicBezTo>
                  <a:pt x="18284" y="1"/>
                  <a:pt x="18265" y="-2"/>
                  <a:pt x="18247" y="0"/>
                </a:cubicBezTo>
                <a:close/>
              </a:path>
            </a:pathLst>
          </a:cu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a:defRPr sz="3000">
                <a:solidFill>
                  <a:srgbClr val="FFFFFF"/>
                </a:solidFill>
                <a:effectLst>
                  <a:outerShdw blurRad="38100" dist="12700" dir="5400000" rotWithShape="0">
                    <a:srgbClr val="000000">
                      <a:alpha val="80000"/>
                    </a:srgbClr>
                  </a:outerShdw>
                </a:effectLst>
              </a:defRPr>
            </a:pPr>
            <a:endParaRPr/>
          </a:p>
        </p:txBody>
      </p:sp>
      <p:sp>
        <p:nvSpPr>
          <p:cNvPr id="150" name="CoLeadership.com"/>
          <p:cNvSpPr txBox="1"/>
          <p:nvPr/>
        </p:nvSpPr>
        <p:spPr>
          <a:xfrm>
            <a:off x="762000" y="5138757"/>
            <a:ext cx="11480800"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3300" u="sng">
                <a:solidFill>
                  <a:srgbClr val="FFFFFF"/>
                </a:solidFill>
                <a:hlinkClick r:id="rId4"/>
              </a:defRPr>
            </a:lvl1pPr>
          </a:lstStyle>
          <a:p>
            <a:pPr>
              <a:defRPr u="none"/>
            </a:pPr>
            <a:r>
              <a:rPr u="sng">
                <a:hlinkClick r:id="rId4"/>
              </a:rPr>
              <a:t>CoLeadership.com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ldr…"/>
          <p:cNvSpPr txBox="1">
            <a:spLocks noGrp="1"/>
          </p:cNvSpPr>
          <p:nvPr>
            <p:ph type="ctrTitle"/>
          </p:nvPr>
        </p:nvSpPr>
        <p:spPr>
          <a:xfrm>
            <a:off x="762000" y="2463800"/>
            <a:ext cx="11480800" cy="1738699"/>
          </a:xfrm>
          <a:prstGeom prst="rect">
            <a:avLst/>
          </a:prstGeom>
        </p:spPr>
        <p:txBody>
          <a:bodyPr/>
          <a:lstStyle/>
          <a:p>
            <a:pPr defTabSz="479044">
              <a:defRPr sz="5248">
                <a:effectLst>
                  <a:outerShdw blurRad="41656" dist="20828" dir="5400000" rotWithShape="0">
                    <a:srgbClr val="000000"/>
                  </a:outerShdw>
                </a:effectLst>
              </a:defRPr>
            </a:pPr>
            <a:r>
              <a:t>#tldr</a:t>
            </a:r>
          </a:p>
          <a:p>
            <a:pPr defTabSz="479044">
              <a:defRPr sz="5248">
                <a:effectLst>
                  <a:outerShdw blurRad="41656" dist="20828" dir="5400000" rotWithShape="0">
                    <a:srgbClr val="000000"/>
                  </a:outerShdw>
                </a:effectLst>
              </a:defRPr>
            </a:pPr>
            <a:r>
              <a:t>I Suck at Communicating</a:t>
            </a:r>
          </a:p>
        </p:txBody>
      </p:sp>
      <p:sp>
        <p:nvSpPr>
          <p:cNvPr id="155" name="Just ask my wife; 😁"/>
          <p:cNvSpPr txBox="1">
            <a:spLocks noGrp="1"/>
          </p:cNvSpPr>
          <p:nvPr>
            <p:ph type="subTitle" sz="quarter" idx="1"/>
          </p:nvPr>
        </p:nvSpPr>
        <p:spPr>
          <a:xfrm>
            <a:off x="1247534" y="5156200"/>
            <a:ext cx="10509732" cy="863600"/>
          </a:xfrm>
          <a:prstGeom prst="rect">
            <a:avLst/>
          </a:prstGeom>
        </p:spPr>
        <p:txBody>
          <a:bodyPr/>
          <a:lstStyle>
            <a:lvl1pPr>
              <a:spcBef>
                <a:spcPts val="4200"/>
              </a:spcBef>
              <a:defRPr sz="3400">
                <a:solidFill>
                  <a:srgbClr val="EBEBEB"/>
                </a:solidFill>
              </a:defRPr>
            </a:lvl1pPr>
          </a:lstStyle>
          <a:p>
            <a:r>
              <a:t>Just ask my wife;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1" animBg="1" advAuto="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1636</Words>
  <Application>Microsoft Office PowerPoint</Application>
  <PresentationFormat>Custom</PresentationFormat>
  <Paragraphs>236</Paragraphs>
  <Slides>41</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Helvetica Neue</vt:lpstr>
      <vt:lpstr>Helvetica Neue Medium</vt:lpstr>
      <vt:lpstr>New_Template2</vt:lpstr>
      <vt:lpstr>Avoiding Career Rot:</vt:lpstr>
      <vt:lpstr>A Word of Warning!</vt:lpstr>
      <vt:lpstr>A few key terms...</vt:lpstr>
      <vt:lpstr>Why this session?</vt:lpstr>
      <vt:lpstr>The past 15 years</vt:lpstr>
      <vt:lpstr>Worst Month Ever</vt:lpstr>
      <vt:lpstr>What the What?</vt:lpstr>
      <vt:lpstr>Must Fix</vt:lpstr>
      <vt:lpstr>#tldr I Suck at Communicating</vt:lpstr>
      <vt:lpstr>But Why?</vt:lpstr>
      <vt:lpstr>Why </vt:lpstr>
      <vt:lpstr>The Problem with Why (&amp; How)</vt:lpstr>
      <vt:lpstr>The Art of Communication</vt:lpstr>
      <vt:lpstr>So How Do We Do This?</vt:lpstr>
      <vt:lpstr>Powerful Questions</vt:lpstr>
      <vt:lpstr>What Else?</vt:lpstr>
      <vt:lpstr>Be The  Rubber Duck</vt:lpstr>
      <vt:lpstr>PowerPoint Presentation</vt:lpstr>
      <vt:lpstr>The Power of Observation</vt:lpstr>
      <vt:lpstr>Things You Can Notice</vt:lpstr>
      <vt:lpstr>Let’s Try It Out :  5 Minutes</vt:lpstr>
      <vt:lpstr>Let’s Try It Out :  5 Minutes</vt:lpstr>
      <vt:lpstr>Recap &amp; Discussion</vt:lpstr>
      <vt:lpstr>So All I Have to Do Is Ask Better Questions?</vt:lpstr>
      <vt:lpstr>Building Alliances</vt:lpstr>
      <vt:lpstr>{Back to The Story}</vt:lpstr>
      <vt:lpstr>How to Build an Alliance</vt:lpstr>
      <vt:lpstr>Areas Worth Looking At</vt:lpstr>
      <vt:lpstr>Times when it may be  Useful to Have An Alliance</vt:lpstr>
      <vt:lpstr>Alliance Building In Action</vt:lpstr>
      <vt:lpstr>PowerPoint Presentation</vt:lpstr>
      <vt:lpstr>Authority Not Needed</vt:lpstr>
      <vt:lpstr>Influencing Team Direction</vt:lpstr>
      <vt:lpstr>We’re Not Aligned</vt:lpstr>
      <vt:lpstr>Taking Charge of Your Career</vt:lpstr>
      <vt:lpstr>Getting “Buy In” When Communication is Limited</vt:lpstr>
      <vt:lpstr>Recap</vt:lpstr>
      <vt:lpstr>Questions?</vt:lpstr>
      <vt:lpstr>Other Great  Sessions To Check Out</vt:lpstr>
      <vt:lpstr>Resources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Avoiding Career Rot:</dc:title>
  <cp:lastModifiedBy>Tim Lentine</cp:lastModifiedBy>
  <cp:revision>2</cp:revision>
  <dcterms:modified xsi:type="dcterms:W3CDTF">2019-04-01T13:18:23Z</dcterms:modified>
</cp:coreProperties>
</file>